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422" r:id="rId2"/>
    <p:sldId id="434" r:id="rId3"/>
    <p:sldId id="435" r:id="rId4"/>
    <p:sldId id="265" r:id="rId5"/>
    <p:sldId id="481" r:id="rId6"/>
    <p:sldId id="482" r:id="rId7"/>
    <p:sldId id="483" r:id="rId8"/>
    <p:sldId id="436" r:id="rId9"/>
    <p:sldId id="460" r:id="rId10"/>
    <p:sldId id="484" r:id="rId11"/>
    <p:sldId id="485" r:id="rId12"/>
    <p:sldId id="486" r:id="rId13"/>
    <p:sldId id="487" r:id="rId14"/>
    <p:sldId id="466" r:id="rId15"/>
    <p:sldId id="488" r:id="rId16"/>
    <p:sldId id="469" r:id="rId17"/>
    <p:sldId id="470" r:id="rId18"/>
    <p:sldId id="489" r:id="rId19"/>
    <p:sldId id="490" r:id="rId20"/>
    <p:sldId id="277" r:id="rId21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3399"/>
    <a:srgbClr val="336699"/>
    <a:srgbClr val="3366CC"/>
    <a:srgbClr val="3399FF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1" autoAdjust="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F43C6F16-F9CD-4277-9BA4-200EA58AF6C7}" type="datetimeFigureOut">
              <a:rPr lang="ko-KR" altLang="en-US" smtClean="0"/>
              <a:pPr/>
              <a:t>2012-08-29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EAC14BFD-76A5-435C-B6E0-DE79F041BC8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EA9038EF-63E6-4F4A-A879-C51176AB68ED}" type="datetimeFigureOut">
              <a:rPr lang="ko-KR" altLang="en-US" smtClean="0"/>
              <a:pPr/>
              <a:t>2012-08-29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6"/>
            <a:ext cx="5438775" cy="4467225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C62378C7-5CEA-4A6F-9587-6265FA2520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F6122-976F-4FF2-86EF-92805A87ADAB}" type="datetimeFigureOut">
              <a:rPr lang="ko-KR" altLang="en-US" smtClean="0"/>
              <a:pPr/>
              <a:t>2012-08-29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2A436-56DC-47FE-AA75-46AB871682A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F6122-976F-4FF2-86EF-92805A87ADAB}" type="datetimeFigureOut">
              <a:rPr lang="ko-KR" altLang="en-US" smtClean="0"/>
              <a:pPr/>
              <a:t>2012-08-29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2A436-56DC-47FE-AA75-46AB871682A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F6122-976F-4FF2-86EF-92805A87ADAB}" type="datetimeFigureOut">
              <a:rPr lang="ko-KR" altLang="en-US" smtClean="0"/>
              <a:pPr/>
              <a:t>2012-08-29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2A436-56DC-47FE-AA75-46AB871682A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F6122-976F-4FF2-86EF-92805A87ADAB}" type="datetimeFigureOut">
              <a:rPr lang="ko-KR" altLang="en-US" smtClean="0"/>
              <a:pPr/>
              <a:t>2012-08-29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2A436-56DC-47FE-AA75-46AB871682A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F6122-976F-4FF2-86EF-92805A87ADAB}" type="datetimeFigureOut">
              <a:rPr lang="ko-KR" altLang="en-US" smtClean="0"/>
              <a:pPr/>
              <a:t>2012-08-29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2A436-56DC-47FE-AA75-46AB871682A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F6122-976F-4FF2-86EF-92805A87ADAB}" type="datetimeFigureOut">
              <a:rPr lang="ko-KR" altLang="en-US" smtClean="0"/>
              <a:pPr/>
              <a:t>2012-08-29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2A436-56DC-47FE-AA75-46AB871682A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F6122-976F-4FF2-86EF-92805A87ADAB}" type="datetimeFigureOut">
              <a:rPr lang="ko-KR" altLang="en-US" smtClean="0"/>
              <a:pPr/>
              <a:t>2012-08-29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2A436-56DC-47FE-AA75-46AB871682A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F6122-976F-4FF2-86EF-92805A87ADAB}" type="datetimeFigureOut">
              <a:rPr lang="ko-KR" altLang="en-US" smtClean="0"/>
              <a:pPr/>
              <a:t>2012-08-29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2A436-56DC-47FE-AA75-46AB871682A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F6122-976F-4FF2-86EF-92805A87ADAB}" type="datetimeFigureOut">
              <a:rPr lang="ko-KR" altLang="en-US" smtClean="0"/>
              <a:pPr/>
              <a:t>2012-08-29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2A436-56DC-47FE-AA75-46AB871682A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F6122-976F-4FF2-86EF-92805A87ADAB}" type="datetimeFigureOut">
              <a:rPr lang="ko-KR" altLang="en-US" smtClean="0"/>
              <a:pPr/>
              <a:t>2012-08-29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2A436-56DC-47FE-AA75-46AB871682A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F6122-976F-4FF2-86EF-92805A87ADAB}" type="datetimeFigureOut">
              <a:rPr lang="ko-KR" altLang="en-US" smtClean="0"/>
              <a:pPr/>
              <a:t>2012-08-29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2A436-56DC-47FE-AA75-46AB871682A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F6122-976F-4FF2-86EF-92805A87ADAB}" type="datetimeFigureOut">
              <a:rPr lang="ko-KR" altLang="en-US" smtClean="0"/>
              <a:pPr/>
              <a:t>2012-08-29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2A436-56DC-47FE-AA75-46AB871682A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539552" y="836712"/>
            <a:ext cx="8208912" cy="56166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539552" y="1196752"/>
            <a:ext cx="8208912" cy="26642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1" hangingPunct="1">
              <a:lnSpc>
                <a:spcPts val="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200" b="0" i="0" u="none" strike="noStrike" kern="1200" cap="none" spc="0" normalizeH="0" baseline="0" noProof="0" dirty="0" err="1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HY목각파임B" pitchFamily="18" charset="-127"/>
                <a:ea typeface="HY목각파임B" pitchFamily="18" charset="-127"/>
                <a:cs typeface="+mj-cs"/>
              </a:rPr>
              <a:t>하논</a:t>
            </a:r>
            <a:r>
              <a:rPr kumimoji="0" lang="ko-KR" altLang="en-US" sz="4200" b="0" i="0" u="none" strike="noStrike" kern="1200" cap="none" spc="0" normalizeH="0" baseline="0" noProof="0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HY목각파임B" pitchFamily="18" charset="-127"/>
                <a:ea typeface="HY목각파임B" pitchFamily="18" charset="-127"/>
                <a:cs typeface="+mj-cs"/>
              </a:rPr>
              <a:t> 분화구 복원 성공을 위한</a:t>
            </a:r>
            <a:endParaRPr kumimoji="0" lang="en-US" altLang="ko-KR" sz="4200" b="0" i="0" u="none" strike="noStrike" kern="1200" cap="none" spc="0" normalizeH="0" baseline="0" noProof="0" dirty="0" smtClean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/>
              <a:uLnTx/>
              <a:uFillTx/>
              <a:latin typeface="HY목각파임B" pitchFamily="18" charset="-127"/>
              <a:ea typeface="HY목각파임B" pitchFamily="18" charset="-127"/>
              <a:cs typeface="+mj-cs"/>
            </a:endParaRPr>
          </a:p>
          <a:p>
            <a:pPr marL="0" marR="0" lvl="0" indent="0" algn="r" defTabSz="914400" rtl="0" eaLnBrk="1" fontAlgn="auto" latinLnBrk="1" hangingPunct="1">
              <a:lnSpc>
                <a:spcPts val="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800" b="0" i="0" u="none" strike="noStrike" kern="1200" cap="none" spc="0" normalizeH="0" baseline="0" noProof="0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HY목각파임B" pitchFamily="18" charset="-127"/>
                <a:ea typeface="HY목각파임B" pitchFamily="18" charset="-127"/>
                <a:cs typeface="+mj-cs"/>
              </a:rPr>
              <a:t>정책적 제언 </a:t>
            </a:r>
            <a:endParaRPr kumimoji="0" lang="en-US" altLang="ko-KR" sz="4800" b="0" i="0" u="none" strike="noStrike" kern="1200" cap="none" spc="0" normalizeH="0" baseline="0" noProof="0" dirty="0" smtClean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/>
              <a:uLnTx/>
              <a:uFillTx/>
              <a:latin typeface="HY목각파임B" pitchFamily="18" charset="-127"/>
              <a:ea typeface="HY목각파임B" pitchFamily="18" charset="-127"/>
              <a:cs typeface="+mj-cs"/>
            </a:endParaRPr>
          </a:p>
        </p:txBody>
      </p:sp>
      <p:sp>
        <p:nvSpPr>
          <p:cNvPr id="13" name="WordArt 44"/>
          <p:cNvSpPr>
            <a:spLocks noChangeArrowheads="1" noChangeShapeType="1" noTextEdit="1"/>
          </p:cNvSpPr>
          <p:nvPr/>
        </p:nvSpPr>
        <p:spPr bwMode="auto">
          <a:xfrm>
            <a:off x="3702546" y="4365104"/>
            <a:ext cx="173355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ko-KR" sz="7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latin typeface="HY동녘M"/>
                <a:ea typeface="HY동녘M"/>
              </a:rPr>
              <a:t>2012. 8.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20875" y="5373216"/>
            <a:ext cx="530225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3200" b="1" dirty="0" smtClean="0">
                <a:solidFill>
                  <a:schemeClr val="tx2"/>
                </a:solidFill>
              </a:rPr>
              <a:t>양 영 철</a:t>
            </a:r>
            <a:endParaRPr lang="en-US" altLang="ko-KR" sz="3200" b="1" dirty="0" smtClean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en-US" altLang="ko-KR" sz="2400" b="1" dirty="0" smtClean="0">
                <a:solidFill>
                  <a:schemeClr val="tx2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400" b="1" dirty="0" smtClean="0">
                <a:solidFill>
                  <a:schemeClr val="tx2"/>
                </a:solidFill>
                <a:latin typeface="HY강B" pitchFamily="18" charset="-127"/>
                <a:ea typeface="HY강B" pitchFamily="18" charset="-127"/>
              </a:rPr>
              <a:t>제주대학교 행정학과</a:t>
            </a:r>
            <a:r>
              <a:rPr lang="en-US" altLang="ko-KR" sz="2400" b="1" dirty="0" smtClean="0">
                <a:solidFill>
                  <a:schemeClr val="tx2"/>
                </a:solidFill>
                <a:latin typeface="HY강B" pitchFamily="18" charset="-127"/>
                <a:ea typeface="HY강B" pitchFamily="18" charset="-127"/>
              </a:rPr>
              <a:t>)</a:t>
            </a:r>
            <a:endParaRPr lang="en-US" altLang="ko-KR" sz="2400" b="1" dirty="0">
              <a:solidFill>
                <a:schemeClr val="tx2"/>
              </a:solidFill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직사각형 35"/>
          <p:cNvSpPr/>
          <p:nvPr/>
        </p:nvSpPr>
        <p:spPr>
          <a:xfrm>
            <a:off x="287016" y="188640"/>
            <a:ext cx="7309320" cy="677108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ko-KR" sz="3800" b="1" spc="50" dirty="0" smtClean="0">
                <a:ln w="11430"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HY동녘M" pitchFamily="18" charset="-127"/>
                <a:ea typeface="HY동녘M" pitchFamily="18" charset="-127"/>
              </a:rPr>
              <a:t>1. </a:t>
            </a:r>
            <a:r>
              <a:rPr lang="ko-KR" altLang="en-US" sz="3800" b="1" spc="50" dirty="0" smtClean="0">
                <a:ln w="11430"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HY동녘M" pitchFamily="18" charset="-127"/>
                <a:ea typeface="HY동녘M" pitchFamily="18" charset="-127"/>
              </a:rPr>
              <a:t>강점</a:t>
            </a:r>
            <a:endParaRPr lang="en-US" altLang="ko-KR" sz="3800" b="1" cap="none" spc="50" dirty="0">
              <a:ln w="11430">
                <a:solidFill>
                  <a:schemeClr val="bg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HY동녘M" pitchFamily="18" charset="-127"/>
              <a:ea typeface="HY동녘M" pitchFamily="18" charset="-127"/>
            </a:endParaRPr>
          </a:p>
        </p:txBody>
      </p:sp>
      <p:sp>
        <p:nvSpPr>
          <p:cNvPr id="48" name="Rectangle 6"/>
          <p:cNvSpPr>
            <a:spLocks noChangeArrowheads="1"/>
          </p:cNvSpPr>
          <p:nvPr/>
        </p:nvSpPr>
        <p:spPr bwMode="auto">
          <a:xfrm>
            <a:off x="107504" y="980728"/>
            <a:ext cx="8931275" cy="889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ko-KR" altLang="ko-KR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5" name="AutoShape 7"/>
          <p:cNvSpPr>
            <a:spLocks noChangeArrowheads="1"/>
          </p:cNvSpPr>
          <p:nvPr/>
        </p:nvSpPr>
        <p:spPr bwMode="auto">
          <a:xfrm>
            <a:off x="251520" y="1340768"/>
            <a:ext cx="8568952" cy="5256584"/>
          </a:xfrm>
          <a:prstGeom prst="roundRect">
            <a:avLst>
              <a:gd name="adj" fmla="val 0"/>
            </a:avLst>
          </a:prstGeom>
          <a:solidFill>
            <a:srgbClr val="99CCFF">
              <a:alpha val="30196"/>
            </a:srgbClr>
          </a:solidFill>
          <a:ln w="25400" algn="ctr">
            <a:solidFill>
              <a:srgbClr val="B3D9FF"/>
            </a:solidFill>
            <a:prstDash val="sysDot"/>
            <a:round/>
            <a:headEnd/>
            <a:tailEnd/>
          </a:ln>
        </p:spPr>
        <p:txBody>
          <a:bodyPr lIns="180000" tIns="108000" rIns="108000" bIns="108000" anchor="ctr"/>
          <a:lstStyle/>
          <a:p>
            <a:pPr>
              <a:lnSpc>
                <a:spcPct val="200000"/>
              </a:lnSpc>
              <a:buFont typeface="Wingdings" pitchFamily="2" charset="2"/>
              <a:buChar char="l"/>
            </a:pPr>
            <a:r>
              <a:rPr lang="ko-KR" altLang="en-US" sz="220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40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한반도 유일의 </a:t>
            </a:r>
            <a:r>
              <a:rPr lang="ko-KR" altLang="en-US" sz="2400" dirty="0" err="1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마르형</a:t>
            </a:r>
            <a:r>
              <a:rPr lang="ko-KR" altLang="en-US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 분화구</a:t>
            </a:r>
          </a:p>
          <a:p>
            <a:pPr>
              <a:lnSpc>
                <a:spcPct val="200000"/>
              </a:lnSpc>
              <a:buFont typeface="Wingdings" pitchFamily="2" charset="2"/>
              <a:buChar char="l"/>
            </a:pPr>
            <a:r>
              <a:rPr lang="ko-KR" altLang="en-US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 시기에 비해 비교적 보존 양호 </a:t>
            </a:r>
          </a:p>
          <a:p>
            <a:pPr>
              <a:lnSpc>
                <a:spcPct val="200000"/>
              </a:lnSpc>
              <a:buFont typeface="Wingdings" pitchFamily="2" charset="2"/>
              <a:buChar char="l"/>
            </a:pPr>
            <a:r>
              <a:rPr lang="ko-KR" altLang="en-US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400" spc="-1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동북아지역의 기후변화</a:t>
            </a:r>
            <a:r>
              <a:rPr lang="en-US" altLang="ko-KR" sz="2400" spc="-1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400" spc="-1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화산 및 지질연구 등 연구자료 풍부</a:t>
            </a:r>
          </a:p>
          <a:p>
            <a:pPr>
              <a:lnSpc>
                <a:spcPct val="200000"/>
              </a:lnSpc>
              <a:buFont typeface="Wingdings" pitchFamily="2" charset="2"/>
              <a:buChar char="l"/>
            </a:pPr>
            <a:r>
              <a:rPr lang="ko-KR" altLang="en-US" sz="240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 하논분화구 복원의 상징성으로 국제적 관심도 제고</a:t>
            </a:r>
            <a:endParaRPr lang="en-US" altLang="ko-KR" sz="2400" dirty="0" smtClean="0">
              <a:solidFill>
                <a:srgbClr val="FF0066"/>
              </a:solidFill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직사각형 35"/>
          <p:cNvSpPr/>
          <p:nvPr/>
        </p:nvSpPr>
        <p:spPr>
          <a:xfrm>
            <a:off x="287016" y="188640"/>
            <a:ext cx="7309320" cy="677108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ko-KR" sz="3800" b="1" spc="50" smtClean="0">
                <a:ln w="11430"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HY동녘M" pitchFamily="18" charset="-127"/>
                <a:ea typeface="HY동녘M" pitchFamily="18" charset="-127"/>
              </a:rPr>
              <a:t>2. </a:t>
            </a:r>
            <a:r>
              <a:rPr lang="ko-KR" altLang="en-US" sz="3800" b="1" spc="50" dirty="0" smtClean="0">
                <a:ln w="11430"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HY동녘M" pitchFamily="18" charset="-127"/>
                <a:ea typeface="HY동녘M" pitchFamily="18" charset="-127"/>
              </a:rPr>
              <a:t>약점</a:t>
            </a:r>
            <a:endParaRPr lang="en-US" altLang="ko-KR" sz="3800" b="1" cap="none" spc="50" dirty="0">
              <a:ln w="11430">
                <a:solidFill>
                  <a:schemeClr val="bg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HY동녘M" pitchFamily="18" charset="-127"/>
              <a:ea typeface="HY동녘M" pitchFamily="18" charset="-127"/>
            </a:endParaRPr>
          </a:p>
        </p:txBody>
      </p:sp>
      <p:sp>
        <p:nvSpPr>
          <p:cNvPr id="48" name="Rectangle 6"/>
          <p:cNvSpPr>
            <a:spLocks noChangeArrowheads="1"/>
          </p:cNvSpPr>
          <p:nvPr/>
        </p:nvSpPr>
        <p:spPr bwMode="auto">
          <a:xfrm>
            <a:off x="107504" y="980728"/>
            <a:ext cx="8931275" cy="889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ko-KR" altLang="ko-KR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5" name="AutoShape 7"/>
          <p:cNvSpPr>
            <a:spLocks noChangeArrowheads="1"/>
          </p:cNvSpPr>
          <p:nvPr/>
        </p:nvSpPr>
        <p:spPr bwMode="auto">
          <a:xfrm>
            <a:off x="251520" y="1340768"/>
            <a:ext cx="8568952" cy="5256584"/>
          </a:xfrm>
          <a:prstGeom prst="roundRect">
            <a:avLst>
              <a:gd name="adj" fmla="val 0"/>
            </a:avLst>
          </a:prstGeom>
          <a:solidFill>
            <a:srgbClr val="99CCFF">
              <a:alpha val="30196"/>
            </a:srgbClr>
          </a:solidFill>
          <a:ln w="25400" algn="ctr">
            <a:solidFill>
              <a:srgbClr val="B3D9FF"/>
            </a:solidFill>
            <a:prstDash val="sysDot"/>
            <a:round/>
            <a:headEnd/>
            <a:tailEnd/>
          </a:ln>
        </p:spPr>
        <p:txBody>
          <a:bodyPr lIns="180000" tIns="108000" rIns="108000" bIns="108000" anchor="ctr"/>
          <a:lstStyle/>
          <a:p>
            <a:pPr>
              <a:lnSpc>
                <a:spcPct val="200000"/>
              </a:lnSpc>
              <a:buFont typeface="Wingdings" pitchFamily="2" charset="2"/>
              <a:buChar char="l"/>
            </a:pPr>
            <a:r>
              <a:rPr lang="en-US" altLang="ko-KR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 1</a:t>
            </a:r>
            <a:r>
              <a:rPr lang="ko-KR" altLang="en-US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천억 이상의 예산소요</a:t>
            </a:r>
          </a:p>
          <a:p>
            <a:pPr>
              <a:lnSpc>
                <a:spcPct val="200000"/>
              </a:lnSpc>
              <a:buFont typeface="Wingdings" pitchFamily="2" charset="2"/>
              <a:buChar char="l"/>
            </a:pPr>
            <a:r>
              <a:rPr lang="ko-KR" altLang="en-US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 대부분 사유재산으로 합의 난항 </a:t>
            </a:r>
          </a:p>
          <a:p>
            <a:pPr>
              <a:lnSpc>
                <a:spcPct val="200000"/>
              </a:lnSpc>
              <a:buFont typeface="Wingdings" pitchFamily="2" charset="2"/>
              <a:buChar char="l"/>
            </a:pPr>
            <a:r>
              <a:rPr lang="ko-KR" altLang="en-US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 아직은 정부관심의 매우 저조</a:t>
            </a:r>
          </a:p>
          <a:p>
            <a:pPr>
              <a:lnSpc>
                <a:spcPct val="200000"/>
              </a:lnSpc>
              <a:buFont typeface="Wingdings" pitchFamily="2" charset="2"/>
              <a:buChar char="l"/>
            </a:pPr>
            <a:r>
              <a:rPr lang="ko-KR" altLang="en-US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 복원기술의 취약으로 단기간 결과 양산이 어려움</a:t>
            </a:r>
          </a:p>
          <a:p>
            <a:pPr>
              <a:lnSpc>
                <a:spcPct val="200000"/>
              </a:lnSpc>
              <a:buFont typeface="Wingdings" pitchFamily="2" charset="2"/>
              <a:buChar char="l"/>
            </a:pPr>
            <a:endParaRPr lang="en-US" altLang="ko-KR" sz="2200" dirty="0" smtClean="0">
              <a:solidFill>
                <a:srgbClr val="FF0066"/>
              </a:solidFill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직사각형 35"/>
          <p:cNvSpPr/>
          <p:nvPr/>
        </p:nvSpPr>
        <p:spPr>
          <a:xfrm>
            <a:off x="287016" y="188640"/>
            <a:ext cx="7309320" cy="677108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ko-KR" sz="3800" b="1" spc="50" dirty="0" smtClean="0">
                <a:ln w="11430">
                  <a:solidFill>
                    <a:schemeClr val="bg1"/>
                  </a:solidFill>
                </a:ln>
                <a:solidFill>
                  <a:srgbClr val="003399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HY동녘M" pitchFamily="18" charset="-127"/>
                <a:ea typeface="HY동녘M" pitchFamily="18" charset="-127"/>
              </a:rPr>
              <a:t>3. </a:t>
            </a:r>
            <a:r>
              <a:rPr lang="ko-KR" altLang="en-US" sz="3800" b="1" spc="50" dirty="0" smtClean="0">
                <a:ln w="11430">
                  <a:solidFill>
                    <a:schemeClr val="bg1"/>
                  </a:solidFill>
                </a:ln>
                <a:solidFill>
                  <a:srgbClr val="003399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HY동녘M" pitchFamily="18" charset="-127"/>
                <a:ea typeface="HY동녘M" pitchFamily="18" charset="-127"/>
              </a:rPr>
              <a:t>기회</a:t>
            </a:r>
            <a:endParaRPr lang="en-US" altLang="ko-KR" sz="3800" b="1" cap="none" spc="50" dirty="0">
              <a:ln w="11430">
                <a:solidFill>
                  <a:schemeClr val="bg1"/>
                </a:solidFill>
              </a:ln>
              <a:solidFill>
                <a:srgbClr val="003399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HY동녘M" pitchFamily="18" charset="-127"/>
              <a:ea typeface="HY동녘M" pitchFamily="18" charset="-127"/>
            </a:endParaRPr>
          </a:p>
        </p:txBody>
      </p:sp>
      <p:sp>
        <p:nvSpPr>
          <p:cNvPr id="48" name="Rectangle 6"/>
          <p:cNvSpPr>
            <a:spLocks noChangeArrowheads="1"/>
          </p:cNvSpPr>
          <p:nvPr/>
        </p:nvSpPr>
        <p:spPr bwMode="auto">
          <a:xfrm>
            <a:off x="107504" y="980728"/>
            <a:ext cx="8931275" cy="889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003399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5" name="AutoShape 7"/>
          <p:cNvSpPr>
            <a:spLocks noChangeArrowheads="1"/>
          </p:cNvSpPr>
          <p:nvPr/>
        </p:nvSpPr>
        <p:spPr bwMode="auto">
          <a:xfrm>
            <a:off x="251520" y="1340768"/>
            <a:ext cx="8568952" cy="5256584"/>
          </a:xfrm>
          <a:prstGeom prst="roundRect">
            <a:avLst>
              <a:gd name="adj" fmla="val 0"/>
            </a:avLst>
          </a:prstGeom>
          <a:solidFill>
            <a:srgbClr val="99CCFF">
              <a:alpha val="30196"/>
            </a:srgbClr>
          </a:solidFill>
          <a:ln w="25400" algn="ctr">
            <a:solidFill>
              <a:srgbClr val="B3D9FF"/>
            </a:solidFill>
            <a:prstDash val="sysDot"/>
            <a:round/>
            <a:headEnd/>
            <a:tailEnd/>
          </a:ln>
        </p:spPr>
        <p:txBody>
          <a:bodyPr lIns="180000" tIns="108000" rIns="108000" bIns="108000" anchor="ctr"/>
          <a:lstStyle/>
          <a:p>
            <a:pPr>
              <a:lnSpc>
                <a:spcPct val="200000"/>
              </a:lnSpc>
              <a:buFont typeface="Wingdings" pitchFamily="2" charset="2"/>
              <a:buChar char="l"/>
            </a:pPr>
            <a:r>
              <a:rPr lang="en-US" altLang="ko-KR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 WCC </a:t>
            </a:r>
            <a:r>
              <a:rPr lang="ko-KR" altLang="en-US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의제 선정으로 국제환경기구 관심 및 지지 확대 </a:t>
            </a:r>
          </a:p>
          <a:p>
            <a:pPr>
              <a:lnSpc>
                <a:spcPct val="200000"/>
              </a:lnSpc>
              <a:buFont typeface="Wingdings" pitchFamily="2" charset="2"/>
              <a:buChar char="l"/>
            </a:pPr>
            <a:r>
              <a:rPr lang="ko-KR" altLang="en-US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 기후변화에 대한 자료가 잘 보관되어 있음 </a:t>
            </a:r>
          </a:p>
          <a:p>
            <a:pPr>
              <a:lnSpc>
                <a:spcPct val="200000"/>
              </a:lnSpc>
              <a:buFont typeface="Wingdings" pitchFamily="2" charset="2"/>
              <a:buChar char="l"/>
            </a:pPr>
            <a:r>
              <a:rPr lang="ko-KR" altLang="en-US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 제주환경도시 추진 및 정부의 녹색성장정책과 일치하는</a:t>
            </a:r>
            <a:endParaRPr lang="en-US" altLang="ko-KR" sz="2400" dirty="0" smtClean="0">
              <a:solidFill>
                <a:srgbClr val="FF0066"/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  </a:t>
            </a:r>
            <a:r>
              <a:rPr lang="ko-KR" altLang="en-US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 의제</a:t>
            </a:r>
          </a:p>
          <a:p>
            <a:pPr>
              <a:lnSpc>
                <a:spcPct val="200000"/>
              </a:lnSpc>
              <a:buFont typeface="Wingdings" pitchFamily="2" charset="2"/>
              <a:buChar char="l"/>
            </a:pPr>
            <a:r>
              <a:rPr lang="ko-KR" altLang="en-US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 특별자치도의 자율권을 이용한 각종 제도 제정 가능</a:t>
            </a:r>
          </a:p>
          <a:p>
            <a:pPr>
              <a:lnSpc>
                <a:spcPct val="200000"/>
              </a:lnSpc>
              <a:buFont typeface="Wingdings" pitchFamily="2" charset="2"/>
              <a:buChar char="l"/>
            </a:pPr>
            <a:endParaRPr lang="en-US" altLang="ko-KR" sz="2400" dirty="0" smtClean="0">
              <a:solidFill>
                <a:srgbClr val="FF0066"/>
              </a:solidFill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직사각형 35"/>
          <p:cNvSpPr/>
          <p:nvPr/>
        </p:nvSpPr>
        <p:spPr>
          <a:xfrm>
            <a:off x="287016" y="188640"/>
            <a:ext cx="7309320" cy="677108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ko-KR" sz="3800" b="1" spc="50" dirty="0" smtClean="0">
                <a:ln w="11430">
                  <a:solidFill>
                    <a:schemeClr val="bg1"/>
                  </a:solidFill>
                </a:ln>
                <a:solidFill>
                  <a:srgbClr val="003399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HY동녘M" pitchFamily="18" charset="-127"/>
                <a:ea typeface="HY동녘M" pitchFamily="18" charset="-127"/>
              </a:rPr>
              <a:t>4. </a:t>
            </a:r>
            <a:r>
              <a:rPr lang="ko-KR" altLang="en-US" sz="3800" b="1" spc="50" dirty="0" smtClean="0">
                <a:ln w="11430">
                  <a:solidFill>
                    <a:schemeClr val="bg1"/>
                  </a:solidFill>
                </a:ln>
                <a:solidFill>
                  <a:srgbClr val="003399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HY동녘M" pitchFamily="18" charset="-127"/>
                <a:ea typeface="HY동녘M" pitchFamily="18" charset="-127"/>
              </a:rPr>
              <a:t>위협</a:t>
            </a:r>
            <a:endParaRPr lang="en-US" altLang="ko-KR" sz="3800" b="1" cap="none" spc="50" dirty="0">
              <a:ln w="11430">
                <a:solidFill>
                  <a:schemeClr val="bg1"/>
                </a:solidFill>
              </a:ln>
              <a:solidFill>
                <a:srgbClr val="003399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HY동녘M" pitchFamily="18" charset="-127"/>
              <a:ea typeface="HY동녘M" pitchFamily="18" charset="-127"/>
            </a:endParaRPr>
          </a:p>
        </p:txBody>
      </p:sp>
      <p:sp>
        <p:nvSpPr>
          <p:cNvPr id="48" name="Rectangle 6"/>
          <p:cNvSpPr>
            <a:spLocks noChangeArrowheads="1"/>
          </p:cNvSpPr>
          <p:nvPr/>
        </p:nvSpPr>
        <p:spPr bwMode="auto">
          <a:xfrm>
            <a:off x="107504" y="980728"/>
            <a:ext cx="8931275" cy="889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003399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5" name="AutoShape 7"/>
          <p:cNvSpPr>
            <a:spLocks noChangeArrowheads="1"/>
          </p:cNvSpPr>
          <p:nvPr/>
        </p:nvSpPr>
        <p:spPr bwMode="auto">
          <a:xfrm>
            <a:off x="251520" y="1340768"/>
            <a:ext cx="8568952" cy="5256584"/>
          </a:xfrm>
          <a:prstGeom prst="roundRect">
            <a:avLst>
              <a:gd name="adj" fmla="val 0"/>
            </a:avLst>
          </a:prstGeom>
          <a:solidFill>
            <a:srgbClr val="99CCFF">
              <a:alpha val="30196"/>
            </a:srgbClr>
          </a:solidFill>
          <a:ln w="25400" algn="ctr">
            <a:solidFill>
              <a:srgbClr val="B3D9FF"/>
            </a:solidFill>
            <a:prstDash val="sysDot"/>
            <a:round/>
            <a:headEnd/>
            <a:tailEnd/>
          </a:ln>
        </p:spPr>
        <p:txBody>
          <a:bodyPr lIns="180000" tIns="108000" rIns="108000" bIns="108000" anchor="ctr"/>
          <a:lstStyle/>
          <a:p>
            <a:pPr>
              <a:lnSpc>
                <a:spcPct val="200000"/>
              </a:lnSpc>
              <a:buFont typeface="Wingdings" pitchFamily="2" charset="2"/>
              <a:buChar char="l"/>
            </a:pPr>
            <a:r>
              <a:rPr lang="ko-KR" altLang="en-US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 국가재원의 절대 부족으로 </a:t>
            </a:r>
            <a:r>
              <a:rPr lang="ko-KR" altLang="en-US" sz="2400" dirty="0" err="1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하논</a:t>
            </a:r>
            <a:r>
              <a:rPr lang="ko-KR" altLang="en-US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 복원 사업 재원 조달</a:t>
            </a:r>
            <a:endParaRPr lang="en-US" altLang="ko-KR" sz="2400" dirty="0" smtClean="0">
              <a:solidFill>
                <a:srgbClr val="FF0066"/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40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   </a:t>
            </a:r>
            <a:r>
              <a:rPr lang="ko-KR" altLang="en-US" sz="240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난항이 </a:t>
            </a:r>
            <a:r>
              <a:rPr lang="ko-KR" altLang="en-US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예상</a:t>
            </a:r>
          </a:p>
          <a:p>
            <a:pPr>
              <a:lnSpc>
                <a:spcPct val="200000"/>
              </a:lnSpc>
              <a:buFont typeface="Wingdings" pitchFamily="2" charset="2"/>
              <a:buChar char="l"/>
            </a:pPr>
            <a:r>
              <a:rPr lang="ko-KR" altLang="en-US" sz="240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 토지소유주들의 </a:t>
            </a:r>
            <a:r>
              <a:rPr lang="ko-KR" altLang="en-US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선 보상</a:t>
            </a:r>
            <a:r>
              <a:rPr lang="en-US" altLang="ko-KR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후 복원 주장이 강함</a:t>
            </a:r>
          </a:p>
          <a:p>
            <a:pPr>
              <a:lnSpc>
                <a:spcPct val="200000"/>
              </a:lnSpc>
              <a:buFont typeface="Wingdings" pitchFamily="2" charset="2"/>
              <a:buChar char="l"/>
            </a:pPr>
            <a:r>
              <a:rPr lang="ko-KR" altLang="en-US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400" spc="-2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일시적인 처방책도 </a:t>
            </a:r>
            <a:r>
              <a:rPr lang="ko-KR" altLang="en-US" sz="2400" spc="-20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없어서 난개발 위협 및 장기적 </a:t>
            </a:r>
            <a:r>
              <a:rPr lang="ko-KR" altLang="en-US" sz="2400" spc="-2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방치 가능성</a:t>
            </a:r>
          </a:p>
          <a:p>
            <a:pPr>
              <a:lnSpc>
                <a:spcPct val="200000"/>
              </a:lnSpc>
              <a:buFont typeface="Wingdings" pitchFamily="2" charset="2"/>
              <a:buChar char="l"/>
            </a:pPr>
            <a:endParaRPr lang="en-US" altLang="ko-KR" sz="2400" dirty="0" smtClean="0">
              <a:solidFill>
                <a:srgbClr val="FF0066"/>
              </a:solidFill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 descr="바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-468560" y="1844824"/>
            <a:ext cx="91440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그룹 10"/>
          <p:cNvGrpSpPr/>
          <p:nvPr/>
        </p:nvGrpSpPr>
        <p:grpSpPr>
          <a:xfrm>
            <a:off x="683568" y="1858002"/>
            <a:ext cx="7669362" cy="1066942"/>
            <a:chOff x="1619671" y="1858002"/>
            <a:chExt cx="7669362" cy="1066942"/>
          </a:xfrm>
        </p:grpSpPr>
        <p:sp>
          <p:nvSpPr>
            <p:cNvPr id="8" name="직사각형 7"/>
            <p:cNvSpPr/>
            <p:nvPr/>
          </p:nvSpPr>
          <p:spPr>
            <a:xfrm>
              <a:off x="1619671" y="1988840"/>
              <a:ext cx="7669362" cy="936104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3600" dirty="0" smtClean="0">
                  <a:solidFill>
                    <a:schemeClr val="tx2">
                      <a:lumMod val="50000"/>
                    </a:schemeClr>
                  </a:solidFill>
                  <a:latin typeface="HY목각파임B" pitchFamily="18" charset="-127"/>
                  <a:ea typeface="HY목각파임B" pitchFamily="18" charset="-127"/>
                </a:rPr>
                <a:t>정책성공을 위한 조건</a:t>
              </a:r>
              <a:endParaRPr lang="ko-KR" altLang="en-US" sz="3600" dirty="0">
                <a:solidFill>
                  <a:schemeClr val="tx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857436" y="1858002"/>
              <a:ext cx="842356" cy="922926"/>
              <a:chOff x="460" y="470"/>
              <a:chExt cx="420" cy="428"/>
            </a:xfrm>
          </p:grpSpPr>
          <p:pic>
            <p:nvPicPr>
              <p:cNvPr id="6" name="Picture 6" descr="1-1-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60" y="470"/>
                <a:ext cx="420" cy="428"/>
              </a:xfrm>
              <a:prstGeom prst="rect">
                <a:avLst/>
              </a:prstGeom>
              <a:noFill/>
            </p:spPr>
          </p:pic>
          <p:sp>
            <p:nvSpPr>
              <p:cNvPr id="7" name="Text Box 7"/>
              <p:cNvSpPr txBox="1">
                <a:spLocks noChangeArrowheads="1"/>
              </p:cNvSpPr>
              <p:nvPr/>
            </p:nvSpPr>
            <p:spPr bwMode="auto">
              <a:xfrm>
                <a:off x="516" y="546"/>
                <a:ext cx="328" cy="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chemeClr val="tx1"/>
                </a:outerShdw>
              </a:effec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altLang="ko-KR" sz="3600" b="1" dirty="0" smtClean="0">
                    <a:solidFill>
                      <a:srgbClr val="FFFFFF"/>
                    </a:solidFill>
                    <a:ea typeface="HY헤드라인M" pitchFamily="18" charset="-127"/>
                  </a:rPr>
                  <a:t>3</a:t>
                </a:r>
                <a:endParaRPr lang="en-US" altLang="ko-KR" sz="3600" b="1" dirty="0">
                  <a:solidFill>
                    <a:srgbClr val="FFFFFF"/>
                  </a:solidFill>
                  <a:ea typeface="HY헤드라인M" pitchFamily="18" charset="-127"/>
                </a:endParaRPr>
              </a:p>
            </p:txBody>
          </p:sp>
        </p:grpSp>
      </p:grpSp>
      <p:sp>
        <p:nvSpPr>
          <p:cNvPr id="15" name="직사각형 14"/>
          <p:cNvSpPr/>
          <p:nvPr/>
        </p:nvSpPr>
        <p:spPr>
          <a:xfrm>
            <a:off x="0" y="6673934"/>
            <a:ext cx="9144000" cy="4571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-2222" y="6551633"/>
            <a:ext cx="9144000" cy="4571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슬라이드 번호 개체 틀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2A436-56DC-47FE-AA75-46AB871682AF}" type="slidenum">
              <a:rPr lang="ko-KR" altLang="en-US" smtClean="0"/>
              <a:pPr/>
              <a:t>14</a:t>
            </a:fld>
            <a:endParaRPr lang="ko-KR" altLang="en-US"/>
          </a:p>
        </p:txBody>
      </p:sp>
      <p:pic>
        <p:nvPicPr>
          <p:cNvPr id="18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18702" y="4581128"/>
            <a:ext cx="1455466" cy="8640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5519155"/>
            <a:ext cx="1426358" cy="8621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Picture 1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0870" y="5531637"/>
            <a:ext cx="1434370" cy="8496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직사각형 35"/>
          <p:cNvSpPr/>
          <p:nvPr/>
        </p:nvSpPr>
        <p:spPr>
          <a:xfrm>
            <a:off x="287016" y="188640"/>
            <a:ext cx="7309320" cy="677108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en-US" altLang="ko-KR" sz="3800" b="1" cap="none" spc="50" dirty="0">
              <a:ln w="11430">
                <a:solidFill>
                  <a:schemeClr val="bg1"/>
                </a:solidFill>
              </a:ln>
              <a:solidFill>
                <a:srgbClr val="003399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HY동녘M" pitchFamily="18" charset="-127"/>
              <a:ea typeface="HY동녘M" pitchFamily="18" charset="-127"/>
            </a:endParaRPr>
          </a:p>
        </p:txBody>
      </p:sp>
      <p:sp>
        <p:nvSpPr>
          <p:cNvPr id="48" name="Rectangle 6"/>
          <p:cNvSpPr>
            <a:spLocks noChangeArrowheads="1"/>
          </p:cNvSpPr>
          <p:nvPr/>
        </p:nvSpPr>
        <p:spPr bwMode="auto">
          <a:xfrm>
            <a:off x="107504" y="188640"/>
            <a:ext cx="8931275" cy="889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003399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5" name="AutoShape 7"/>
          <p:cNvSpPr>
            <a:spLocks noChangeArrowheads="1"/>
          </p:cNvSpPr>
          <p:nvPr/>
        </p:nvSpPr>
        <p:spPr bwMode="auto">
          <a:xfrm>
            <a:off x="251520" y="548680"/>
            <a:ext cx="8568952" cy="6048672"/>
          </a:xfrm>
          <a:prstGeom prst="roundRect">
            <a:avLst>
              <a:gd name="adj" fmla="val 0"/>
            </a:avLst>
          </a:prstGeom>
          <a:solidFill>
            <a:srgbClr val="99CCFF">
              <a:alpha val="30196"/>
            </a:srgbClr>
          </a:solidFill>
          <a:ln w="25400" algn="ctr">
            <a:solidFill>
              <a:srgbClr val="B3D9FF"/>
            </a:solidFill>
            <a:prstDash val="sysDot"/>
            <a:round/>
            <a:headEnd/>
            <a:tailEnd/>
          </a:ln>
        </p:spPr>
        <p:txBody>
          <a:bodyPr lIns="180000" tIns="108000" rIns="108000" bIns="108000" anchor="ctr"/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ko-KR" altLang="en-US" sz="2400" dirty="0" err="1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요구와지지</a:t>
            </a:r>
            <a:endParaRPr lang="en-US" altLang="ko-KR" sz="2400" dirty="0" smtClean="0">
              <a:solidFill>
                <a:srgbClr val="FF0066"/>
              </a:solidFill>
              <a:latin typeface="HY강B" pitchFamily="18" charset="-127"/>
              <a:ea typeface="HY강B" pitchFamily="18" charset="-127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정책의 시작은 요구와 지지</a:t>
            </a:r>
            <a:endParaRPr lang="en-US" altLang="ko-KR" sz="2000" dirty="0" smtClean="0">
              <a:solidFill>
                <a:srgbClr val="003399"/>
              </a:solidFill>
              <a:latin typeface="HY강B" pitchFamily="18" charset="-127"/>
              <a:ea typeface="HY강B" pitchFamily="18" charset="-127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현재 요구와 지지는 초보적 수준이라고 할 수 있음</a:t>
            </a:r>
            <a:endParaRPr lang="en-US" altLang="ko-KR" sz="2000" dirty="0" smtClean="0">
              <a:solidFill>
                <a:srgbClr val="003399"/>
              </a:solidFill>
              <a:latin typeface="HY강B" pitchFamily="18" charset="-127"/>
              <a:ea typeface="HY강B" pitchFamily="18" charset="-127"/>
            </a:endParaRPr>
          </a:p>
          <a:p>
            <a:endParaRPr lang="en-US" altLang="ko-KR" sz="2000" dirty="0" smtClean="0">
              <a:solidFill>
                <a:srgbClr val="003399"/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2. </a:t>
            </a:r>
            <a:r>
              <a:rPr lang="ko-KR" altLang="en-US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촉매</a:t>
            </a:r>
            <a:r>
              <a:rPr lang="en-US" altLang="ko-KR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(triggering)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 지지와 요구를 촉발할 수 있는 기회가 필요함 </a:t>
            </a:r>
          </a:p>
          <a:p>
            <a:pPr>
              <a:buFont typeface="Wingdings" pitchFamily="2" charset="2"/>
              <a:buChar char="§"/>
            </a:pP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 WCC 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총회가 매우 좋은 촉매재임</a:t>
            </a:r>
            <a:endParaRPr lang="en-US" altLang="ko-KR" sz="2000" dirty="0" smtClean="0">
              <a:solidFill>
                <a:srgbClr val="003399"/>
              </a:solidFill>
              <a:latin typeface="HY강B" pitchFamily="18" charset="-127"/>
              <a:ea typeface="HY강B" pitchFamily="18" charset="-127"/>
            </a:endParaRPr>
          </a:p>
          <a:p>
            <a:endParaRPr lang="ko-KR" altLang="en-US" sz="2000" dirty="0" smtClean="0">
              <a:solidFill>
                <a:srgbClr val="003399"/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3. </a:t>
            </a:r>
            <a:r>
              <a:rPr lang="ko-KR" altLang="en-US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추진기구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 추진기구는 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3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가지임 </a:t>
            </a:r>
          </a:p>
          <a:p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 - </a:t>
            </a:r>
            <a:r>
              <a:rPr lang="ko-KR" altLang="en-US" sz="2000" dirty="0" err="1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제주특별자치도는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현재 중앙정부가 추진해 주기를 바라는 입장</a:t>
            </a:r>
          </a:p>
          <a:p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 - 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중앙정부는 </a:t>
            </a:r>
            <a:r>
              <a:rPr lang="ko-KR" altLang="en-US" sz="2000" dirty="0" err="1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하논복원에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대한 필요성을 심각하게 느끼지 못하고 있는</a:t>
            </a:r>
            <a:endParaRPr lang="en-US" altLang="ko-KR" sz="2000" dirty="0" smtClean="0">
              <a:solidFill>
                <a:srgbClr val="003399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  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형편임</a:t>
            </a:r>
          </a:p>
          <a:p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- 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현재 범국민추진위가 가장 바람직하나 유명세는 강하나 조직력이</a:t>
            </a:r>
            <a:endParaRPr lang="en-US" altLang="ko-KR" sz="2000" dirty="0" smtClean="0">
              <a:solidFill>
                <a:srgbClr val="003399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  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취약한 편임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 바람직한 방향은 제주도의 강력한 지원 하에 범국민추진위가 전면에서</a:t>
            </a:r>
            <a:endParaRPr lang="en-US" altLang="ko-KR" sz="2000" dirty="0" smtClean="0">
              <a:solidFill>
                <a:srgbClr val="003399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  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활동하는 형태</a:t>
            </a:r>
            <a:endParaRPr lang="en-US" altLang="ko-KR" sz="2000" dirty="0" smtClean="0">
              <a:solidFill>
                <a:srgbClr val="003399"/>
              </a:solidFill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 descr="바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467544" y="1844822"/>
            <a:ext cx="8676456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그룹 10"/>
          <p:cNvGrpSpPr/>
          <p:nvPr/>
        </p:nvGrpSpPr>
        <p:grpSpPr>
          <a:xfrm>
            <a:off x="683568" y="1858002"/>
            <a:ext cx="7669362" cy="1066942"/>
            <a:chOff x="1619671" y="1858002"/>
            <a:chExt cx="7669362" cy="1066942"/>
          </a:xfrm>
        </p:grpSpPr>
        <p:sp>
          <p:nvSpPr>
            <p:cNvPr id="8" name="직사각형 7"/>
            <p:cNvSpPr/>
            <p:nvPr/>
          </p:nvSpPr>
          <p:spPr>
            <a:xfrm>
              <a:off x="1619671" y="1988840"/>
              <a:ext cx="7669362" cy="936104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3600" dirty="0" smtClean="0">
                  <a:solidFill>
                    <a:schemeClr val="tx2">
                      <a:lumMod val="50000"/>
                    </a:schemeClr>
                  </a:solidFill>
                  <a:latin typeface="HY목각파임B" pitchFamily="18" charset="-127"/>
                  <a:ea typeface="HY목각파임B" pitchFamily="18" charset="-127"/>
                </a:rPr>
                <a:t>     </a:t>
              </a:r>
              <a:r>
                <a:rPr lang="ko-KR" altLang="en-US" sz="3600" dirty="0" err="1" smtClean="0">
                  <a:solidFill>
                    <a:schemeClr val="tx2">
                      <a:lumMod val="50000"/>
                    </a:schemeClr>
                  </a:solidFill>
                  <a:latin typeface="HY목각파임B" pitchFamily="18" charset="-127"/>
                  <a:ea typeface="HY목각파임B" pitchFamily="18" charset="-127"/>
                </a:rPr>
                <a:t>하논복원을</a:t>
              </a:r>
              <a:r>
                <a:rPr lang="ko-KR" altLang="en-US" sz="3600" dirty="0" smtClean="0">
                  <a:solidFill>
                    <a:schemeClr val="tx2">
                      <a:lumMod val="50000"/>
                    </a:schemeClr>
                  </a:solidFill>
                  <a:latin typeface="HY목각파임B" pitchFamily="18" charset="-127"/>
                  <a:ea typeface="HY목각파임B" pitchFamily="18" charset="-127"/>
                </a:rPr>
                <a:t> 위한 정책적 제언</a:t>
              </a:r>
              <a:endParaRPr lang="ko-KR" altLang="en-US" sz="3600" dirty="0">
                <a:solidFill>
                  <a:schemeClr val="tx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857436" y="1858002"/>
              <a:ext cx="842356" cy="922926"/>
              <a:chOff x="460" y="470"/>
              <a:chExt cx="420" cy="428"/>
            </a:xfrm>
          </p:grpSpPr>
          <p:pic>
            <p:nvPicPr>
              <p:cNvPr id="6" name="Picture 6" descr="1-1-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60" y="470"/>
                <a:ext cx="420" cy="428"/>
              </a:xfrm>
              <a:prstGeom prst="rect">
                <a:avLst/>
              </a:prstGeom>
              <a:noFill/>
            </p:spPr>
          </p:pic>
          <p:sp>
            <p:nvSpPr>
              <p:cNvPr id="7" name="Text Box 7"/>
              <p:cNvSpPr txBox="1">
                <a:spLocks noChangeArrowheads="1"/>
              </p:cNvSpPr>
              <p:nvPr/>
            </p:nvSpPr>
            <p:spPr bwMode="auto">
              <a:xfrm>
                <a:off x="516" y="546"/>
                <a:ext cx="328" cy="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chemeClr val="tx1"/>
                </a:outerShdw>
              </a:effec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altLang="ko-KR" sz="3600" b="1" dirty="0" smtClean="0">
                    <a:solidFill>
                      <a:srgbClr val="FFFFFF"/>
                    </a:solidFill>
                    <a:ea typeface="HY헤드라인M" pitchFamily="18" charset="-127"/>
                  </a:rPr>
                  <a:t>4</a:t>
                </a:r>
                <a:endParaRPr lang="en-US" altLang="ko-KR" sz="3600" b="1" dirty="0">
                  <a:solidFill>
                    <a:srgbClr val="FFFFFF"/>
                  </a:solidFill>
                  <a:ea typeface="HY헤드라인M" pitchFamily="18" charset="-127"/>
                </a:endParaRPr>
              </a:p>
            </p:txBody>
          </p:sp>
        </p:grpSp>
      </p:grpSp>
      <p:sp>
        <p:nvSpPr>
          <p:cNvPr id="15" name="직사각형 14"/>
          <p:cNvSpPr/>
          <p:nvPr/>
        </p:nvSpPr>
        <p:spPr>
          <a:xfrm>
            <a:off x="0" y="6673934"/>
            <a:ext cx="9144000" cy="4571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-2222" y="6551633"/>
            <a:ext cx="9144000" cy="4571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슬라이드 번호 개체 틀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2A436-56DC-47FE-AA75-46AB871682AF}" type="slidenum">
              <a:rPr lang="ko-KR" altLang="en-US" smtClean="0"/>
              <a:pPr/>
              <a:t>16</a:t>
            </a:fld>
            <a:endParaRPr lang="ko-KR" altLang="en-US"/>
          </a:p>
        </p:txBody>
      </p:sp>
      <p:pic>
        <p:nvPicPr>
          <p:cNvPr id="18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18702" y="4581128"/>
            <a:ext cx="1455466" cy="8640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5519155"/>
            <a:ext cx="1426358" cy="8621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Picture 1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0870" y="5531637"/>
            <a:ext cx="1434370" cy="8496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07504" y="963836"/>
            <a:ext cx="8931275" cy="889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ko-KR" altLang="ko-KR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87016" y="116632"/>
            <a:ext cx="7309320" cy="646331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ko-KR" sz="3600" b="1" spc="50" dirty="0" smtClean="0">
                <a:ln w="11430"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HY동녘M" pitchFamily="18" charset="-127"/>
                <a:ea typeface="HY동녘M" pitchFamily="18" charset="-127"/>
              </a:rPr>
              <a:t>1. </a:t>
            </a:r>
            <a:r>
              <a:rPr lang="ko-KR" altLang="en-US" sz="3600" b="1" spc="50" dirty="0" smtClean="0">
                <a:ln w="11430"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HY동녘M" pitchFamily="18" charset="-127"/>
                <a:ea typeface="HY동녘M" pitchFamily="18" charset="-127"/>
              </a:rPr>
              <a:t>제언의 기본방향</a:t>
            </a:r>
            <a:endParaRPr lang="en-US" altLang="ko-KR" sz="3600" b="1" cap="none" spc="50" dirty="0">
              <a:ln w="11430">
                <a:solidFill>
                  <a:schemeClr val="bg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HY동녘M" pitchFamily="18" charset="-127"/>
              <a:ea typeface="HY동녘M" pitchFamily="18" charset="-127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395536" y="1340768"/>
            <a:ext cx="8280920" cy="4824536"/>
          </a:xfrm>
          <a:prstGeom prst="roundRect">
            <a:avLst>
              <a:gd name="adj" fmla="val 0"/>
            </a:avLst>
          </a:prstGeom>
          <a:solidFill>
            <a:srgbClr val="99CCFF">
              <a:alpha val="30196"/>
            </a:srgbClr>
          </a:solidFill>
          <a:ln w="25400" algn="ctr">
            <a:solidFill>
              <a:srgbClr val="B3D9FF"/>
            </a:solidFill>
            <a:prstDash val="sysDot"/>
            <a:round/>
            <a:headEnd/>
            <a:tailEnd/>
          </a:ln>
        </p:spPr>
        <p:txBody>
          <a:bodyPr lIns="180000" tIns="108000" rIns="108000" bIns="108000" anchor="ctr"/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ko-KR" altLang="en-US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 협력강화 </a:t>
            </a:r>
          </a:p>
          <a:p>
            <a:pPr>
              <a:lnSpc>
                <a:spcPct val="150000"/>
              </a:lnSpc>
            </a:pPr>
            <a:r>
              <a:rPr lang="ko-KR" altLang="en-US" sz="24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sz="24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- </a:t>
            </a:r>
            <a:r>
              <a:rPr lang="ko-KR" altLang="en-US" sz="24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참여와 협력의 원칙하에서 추진 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ko-KR" altLang="en-US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 조직력 강화 </a:t>
            </a:r>
          </a:p>
          <a:p>
            <a:pPr>
              <a:lnSpc>
                <a:spcPct val="150000"/>
              </a:lnSpc>
            </a:pPr>
            <a:r>
              <a:rPr lang="ko-KR" altLang="en-US" sz="24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sz="24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- </a:t>
            </a:r>
            <a:r>
              <a:rPr lang="ko-KR" altLang="en-US" sz="24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추진기구의 조직확대와 </a:t>
            </a:r>
            <a:r>
              <a:rPr lang="ko-KR" altLang="en-US" sz="2400" dirty="0" err="1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연계망</a:t>
            </a:r>
            <a:r>
              <a:rPr lang="ko-KR" altLang="en-US" sz="24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강화 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ko-KR" altLang="en-US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 단계적으로 추진 </a:t>
            </a:r>
          </a:p>
          <a:p>
            <a:pPr>
              <a:lnSpc>
                <a:spcPct val="150000"/>
              </a:lnSpc>
            </a:pPr>
            <a:r>
              <a:rPr lang="ko-KR" altLang="en-US" sz="24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sz="24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- </a:t>
            </a:r>
            <a:r>
              <a:rPr lang="ko-KR" altLang="en-US" sz="24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왜 </a:t>
            </a:r>
            <a:r>
              <a:rPr lang="ko-KR" altLang="en-US" sz="2400" dirty="0" err="1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하논을</a:t>
            </a:r>
            <a:r>
              <a:rPr lang="ko-KR" altLang="en-US" sz="24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복원해야 하는가에 대한 합의 도출</a:t>
            </a:r>
          </a:p>
          <a:p>
            <a:pPr>
              <a:lnSpc>
                <a:spcPct val="150000"/>
              </a:lnSpc>
            </a:pPr>
            <a:r>
              <a:rPr lang="ko-KR" altLang="en-US" sz="24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sz="24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- </a:t>
            </a:r>
            <a:r>
              <a:rPr lang="ko-KR" altLang="en-US" sz="24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단기와 장기적인 방안으로 나누어서 추진 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endParaRPr lang="ko-KR" altLang="en-US" sz="2400" dirty="0">
              <a:solidFill>
                <a:srgbClr val="003399"/>
              </a:solidFill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07504" y="963836"/>
            <a:ext cx="8931275" cy="889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ko-KR" altLang="ko-KR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87016" y="116632"/>
            <a:ext cx="7309320" cy="646331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ko-KR" sz="3600" b="1" spc="50" dirty="0" smtClean="0">
                <a:ln w="11430"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HY동녘M" pitchFamily="18" charset="-127"/>
                <a:ea typeface="HY동녘M" pitchFamily="18" charset="-127"/>
              </a:rPr>
              <a:t>2. </a:t>
            </a:r>
            <a:r>
              <a:rPr lang="ko-KR" altLang="en-US" sz="3600" b="1" spc="50" dirty="0" smtClean="0">
                <a:ln w="11430"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HY동녘M" pitchFamily="18" charset="-127"/>
                <a:ea typeface="HY동녘M" pitchFamily="18" charset="-127"/>
              </a:rPr>
              <a:t>단기적인 방안</a:t>
            </a:r>
            <a:r>
              <a:rPr lang="en-US" altLang="ko-KR" sz="3600" b="1" spc="50" dirty="0" smtClean="0">
                <a:ln w="11430"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HY동녘M" pitchFamily="18" charset="-127"/>
                <a:ea typeface="HY동녘M" pitchFamily="18" charset="-127"/>
              </a:rPr>
              <a:t>(2013~2016)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251520" y="1196752"/>
            <a:ext cx="8676456" cy="5517232"/>
          </a:xfrm>
          <a:prstGeom prst="roundRect">
            <a:avLst>
              <a:gd name="adj" fmla="val 0"/>
            </a:avLst>
          </a:prstGeom>
          <a:solidFill>
            <a:srgbClr val="99CCFF">
              <a:alpha val="30196"/>
            </a:srgbClr>
          </a:solidFill>
          <a:ln w="25400" algn="ctr">
            <a:solidFill>
              <a:srgbClr val="B3D9FF"/>
            </a:solidFill>
            <a:prstDash val="sysDot"/>
            <a:round/>
            <a:headEnd/>
            <a:tailEnd/>
          </a:ln>
        </p:spPr>
        <p:txBody>
          <a:bodyPr lIns="180000" tIns="108000" rIns="108000" bIns="108000" anchor="ctr"/>
          <a:lstStyle/>
          <a:p>
            <a:pPr marL="457200" indent="-457200">
              <a:lnSpc>
                <a:spcPct val="150000"/>
              </a:lnSpc>
            </a:pPr>
            <a:r>
              <a:rPr lang="en-US" altLang="ko-KR" sz="20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1) </a:t>
            </a:r>
            <a:r>
              <a:rPr lang="ko-KR" altLang="en-US" sz="20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협력체제강화 추진위와 국내외 환경복원단체와 연계</a:t>
            </a:r>
            <a:endParaRPr lang="en-US" altLang="ko-KR" sz="2000" dirty="0" smtClean="0">
              <a:solidFill>
                <a:srgbClr val="FF0066"/>
              </a:solidFill>
              <a:latin typeface="HY강B" pitchFamily="18" charset="-127"/>
              <a:ea typeface="HY강B" pitchFamily="18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추진위와 국내외 환경복원단체와 연계</a:t>
            </a:r>
            <a:endParaRPr lang="en-US" altLang="ko-KR" sz="2000" dirty="0" smtClean="0">
              <a:solidFill>
                <a:srgbClr val="003399"/>
              </a:solidFill>
              <a:latin typeface="HY강B" pitchFamily="18" charset="-127"/>
              <a:ea typeface="HY강B" pitchFamily="18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000" dirty="0" err="1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하논의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특성을 살려 환경단체 이외에 기후변화 및 </a:t>
            </a:r>
            <a:r>
              <a:rPr lang="ko-KR" altLang="en-US" sz="2000" dirty="0" err="1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화산ㆍ지질연구</a:t>
            </a:r>
            <a:endParaRPr lang="en-US" altLang="ko-KR" sz="2000" dirty="0" smtClean="0">
              <a:solidFill>
                <a:srgbClr val="003399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 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단체와도 연대 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관련단체와 학회와 서울 및 국회에서 세미나 정기적으로 개최</a:t>
            </a:r>
          </a:p>
          <a:p>
            <a:endParaRPr lang="en-US" altLang="ko-KR" sz="2000" dirty="0" smtClean="0"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0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2) </a:t>
            </a:r>
            <a:r>
              <a:rPr lang="ko-KR" altLang="en-US" sz="2000" dirty="0" err="1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하논사랑</a:t>
            </a:r>
            <a:r>
              <a:rPr lang="ko-KR" altLang="en-US" sz="20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 모임 발족</a:t>
            </a:r>
            <a:endParaRPr lang="en-US" altLang="ko-KR" sz="2000" dirty="0" smtClean="0">
              <a:solidFill>
                <a:srgbClr val="FF0066"/>
              </a:solidFill>
              <a:latin typeface="HY강B" pitchFamily="18" charset="-127"/>
              <a:ea typeface="HY강B" pitchFamily="18" charset="-127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SNS 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등을 이용하여 </a:t>
            </a:r>
            <a:r>
              <a:rPr lang="ko-KR" altLang="en-US" sz="2000" dirty="0" err="1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하논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복원의 필요성 </a:t>
            </a:r>
            <a:r>
              <a:rPr lang="ko-KR" altLang="en-US" sz="2000" dirty="0" err="1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홍보및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의견교환 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홈페이지 마련 </a:t>
            </a:r>
          </a:p>
          <a:p>
            <a:pPr>
              <a:buFont typeface="Wingdings" pitchFamily="2" charset="2"/>
              <a:buChar char="§"/>
            </a:pP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SNS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에 유명인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dirty="0" err="1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이외수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등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)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과 연계하여 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FOLLOWERS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에게 하논 시민권 부여</a:t>
            </a:r>
          </a:p>
          <a:p>
            <a:endParaRPr lang="en-US" altLang="ko-KR" sz="2000" dirty="0" smtClean="0"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0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3) </a:t>
            </a:r>
            <a:r>
              <a:rPr lang="ko-KR" altLang="en-US" sz="2000" dirty="0" err="1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하논복원에</a:t>
            </a:r>
            <a:r>
              <a:rPr lang="ko-KR" altLang="en-US" sz="20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 관한 지원 조례 제정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우선 제주도와 도민이 </a:t>
            </a:r>
            <a:r>
              <a:rPr lang="ko-KR" altLang="en-US" sz="2000" dirty="0" err="1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하논복원에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대한 지지와 요구의 강도를 보여</a:t>
            </a:r>
            <a:endParaRPr lang="en-US" altLang="ko-KR" sz="2000" dirty="0" smtClean="0">
              <a:solidFill>
                <a:srgbClr val="003399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 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주어야 함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000" dirty="0" err="1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하논복원에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대한 조례가 이에 대한 상징적이라고 할 수 있음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07504" y="1035844"/>
            <a:ext cx="8931275" cy="889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ko-KR" altLang="ko-KR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87016" y="190381"/>
            <a:ext cx="7309320" cy="646331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ko-KR" sz="3600" b="1" spc="50" dirty="0" smtClean="0">
                <a:ln w="11430"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HY동녘M" pitchFamily="18" charset="-127"/>
                <a:ea typeface="HY동녘M" pitchFamily="18" charset="-127"/>
              </a:rPr>
              <a:t>3. </a:t>
            </a:r>
            <a:r>
              <a:rPr lang="ko-KR" altLang="en-US" sz="3600" b="1" spc="50" dirty="0" smtClean="0">
                <a:ln w="11430"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HY동녘M" pitchFamily="18" charset="-127"/>
                <a:ea typeface="HY동녘M" pitchFamily="18" charset="-127"/>
              </a:rPr>
              <a:t>중장기적인 방안</a:t>
            </a:r>
            <a:r>
              <a:rPr lang="en-US" altLang="ko-KR" sz="3600" b="1" spc="50" dirty="0" smtClean="0">
                <a:ln w="11430"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HY동녘M" pitchFamily="18" charset="-127"/>
                <a:ea typeface="HY동녘M" pitchFamily="18" charset="-127"/>
              </a:rPr>
              <a:t>(2013~2023)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467544" y="1412776"/>
            <a:ext cx="8352928" cy="4680520"/>
          </a:xfrm>
          <a:prstGeom prst="roundRect">
            <a:avLst>
              <a:gd name="adj" fmla="val 0"/>
            </a:avLst>
          </a:prstGeom>
          <a:solidFill>
            <a:srgbClr val="99CCFF">
              <a:alpha val="30196"/>
            </a:srgbClr>
          </a:solidFill>
          <a:ln w="25400" algn="ctr">
            <a:solidFill>
              <a:srgbClr val="B3D9FF"/>
            </a:solidFill>
            <a:prstDash val="sysDot"/>
            <a:round/>
            <a:headEnd/>
            <a:tailEnd/>
          </a:ln>
        </p:spPr>
        <p:txBody>
          <a:bodyPr lIns="180000" tIns="108000" rIns="108000" bIns="108000" anchor="ctr"/>
          <a:lstStyle/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n-US" altLang="ko-KR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  UNSCO </a:t>
            </a:r>
            <a:r>
              <a:rPr lang="ko-KR" altLang="en-US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세계자연유산으로 등재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ko-KR" altLang="en-US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  </a:t>
            </a:r>
            <a:r>
              <a:rPr lang="ko-KR" altLang="en-US" sz="2400" dirty="0" err="1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하논</a:t>
            </a:r>
            <a:r>
              <a:rPr lang="ko-KR" altLang="en-US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 복원 중</a:t>
            </a:r>
            <a:r>
              <a:rPr lang="en-US" altLang="ko-KR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·</a:t>
            </a:r>
            <a:r>
              <a:rPr lang="ko-KR" altLang="en-US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장기계획수립 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ko-KR" altLang="en-US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  </a:t>
            </a:r>
            <a:r>
              <a:rPr lang="ko-KR" altLang="en-US" sz="2400" dirty="0" err="1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하논</a:t>
            </a:r>
            <a:r>
              <a:rPr lang="ko-KR" altLang="en-US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 복원 트러스트 운동</a:t>
            </a:r>
            <a:endParaRPr lang="en-US" altLang="ko-KR" sz="2400" dirty="0" smtClean="0">
              <a:solidFill>
                <a:srgbClr val="FF0066"/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endParaRPr lang="en-US" altLang="ko-KR" sz="2400" dirty="0" smtClean="0">
              <a:solidFill>
                <a:srgbClr val="FF0066"/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endParaRPr lang="en-US" altLang="ko-KR" sz="2400" dirty="0" smtClean="0">
              <a:solidFill>
                <a:srgbClr val="FF0066"/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endParaRPr lang="ko-KR" altLang="en-US" sz="2400" dirty="0">
              <a:solidFill>
                <a:srgbClr val="FF0066"/>
              </a:solidFill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451223" y="1922349"/>
            <a:ext cx="6974284" cy="601290"/>
            <a:chOff x="742" y="1165"/>
            <a:chExt cx="4252" cy="366"/>
          </a:xfrm>
        </p:grpSpPr>
        <p:sp>
          <p:nvSpPr>
            <p:cNvPr id="7" name="AutoShape 3"/>
            <p:cNvSpPr>
              <a:spLocks noChangeArrowheads="1"/>
            </p:cNvSpPr>
            <p:nvPr/>
          </p:nvSpPr>
          <p:spPr bwMode="auto">
            <a:xfrm>
              <a:off x="742" y="1165"/>
              <a:ext cx="4252" cy="36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>
                    <a:gamma/>
                    <a:shade val="69804"/>
                    <a:invGamma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3175" algn="ctr">
              <a:solidFill>
                <a:srgbClr val="B2B2B2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anchor="ctr">
              <a:spAutoFit/>
            </a:bodyPr>
            <a:lstStyle/>
            <a:p>
              <a:endParaRPr lang="ko-KR" altLang="en-US" dirty="0"/>
            </a:p>
          </p:txBody>
        </p:sp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799" y="1170"/>
              <a:ext cx="4124" cy="22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>
                    <a:alpha val="71001"/>
                  </a:srgbClr>
                </a:gs>
                <a:gs pos="100000">
                  <a:srgbClr val="FFFFFF">
                    <a:gamma/>
                    <a:shade val="94118"/>
                    <a:invGamma/>
                    <a:alpha val="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ko-KR" altLang="en-US" dirty="0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1352797" y="1926210"/>
            <a:ext cx="635430" cy="630766"/>
            <a:chOff x="425" y="441"/>
            <a:chExt cx="420" cy="428"/>
          </a:xfrm>
        </p:grpSpPr>
        <p:pic>
          <p:nvPicPr>
            <p:cNvPr id="10" name="Picture 6" descr="1-1-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5" y="441"/>
              <a:ext cx="420" cy="428"/>
            </a:xfrm>
            <a:prstGeom prst="rect">
              <a:avLst/>
            </a:prstGeom>
            <a:noFill/>
          </p:spPr>
        </p:pic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434" y="462"/>
              <a:ext cx="2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l"/>
              <a:r>
                <a:rPr lang="en-US" altLang="ko-KR" sz="3600" b="1" dirty="0">
                  <a:solidFill>
                    <a:srgbClr val="FFFFFF"/>
                  </a:solidFill>
                  <a:ea typeface="HY헤드라인M" pitchFamily="18" charset="-127"/>
                </a:rPr>
                <a:t>1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452811" y="3002469"/>
            <a:ext cx="6974284" cy="601290"/>
            <a:chOff x="743" y="1821"/>
            <a:chExt cx="4252" cy="366"/>
          </a:xfrm>
        </p:grpSpPr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>
              <a:off x="743" y="1821"/>
              <a:ext cx="4252" cy="36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>
                    <a:gamma/>
                    <a:shade val="69804"/>
                    <a:invGamma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3175" algn="ctr">
              <a:solidFill>
                <a:srgbClr val="B2B2B2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anchor="ctr">
              <a:spAutoFit/>
            </a:bodyPr>
            <a:lstStyle/>
            <a:p>
              <a:endParaRPr lang="ko-KR" altLang="en-US" dirty="0"/>
            </a:p>
          </p:txBody>
        </p:sp>
        <p:sp>
          <p:nvSpPr>
            <p:cNvPr id="14" name="AutoShape 10"/>
            <p:cNvSpPr>
              <a:spLocks noChangeArrowheads="1"/>
            </p:cNvSpPr>
            <p:nvPr/>
          </p:nvSpPr>
          <p:spPr bwMode="auto">
            <a:xfrm>
              <a:off x="800" y="1826"/>
              <a:ext cx="4124" cy="22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>
                    <a:alpha val="71001"/>
                  </a:srgbClr>
                </a:gs>
                <a:gs pos="100000">
                  <a:srgbClr val="FFFFFF">
                    <a:gamma/>
                    <a:shade val="94118"/>
                    <a:invGamma/>
                    <a:alpha val="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ko-KR" altLang="en-US" dirty="0"/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1352797" y="3007469"/>
            <a:ext cx="635430" cy="645502"/>
            <a:chOff x="425" y="1460"/>
            <a:chExt cx="420" cy="438"/>
          </a:xfrm>
        </p:grpSpPr>
        <p:pic>
          <p:nvPicPr>
            <p:cNvPr id="16" name="Picture 12" descr="1-1-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5" y="1460"/>
              <a:ext cx="420" cy="428"/>
            </a:xfrm>
            <a:prstGeom prst="rect">
              <a:avLst/>
            </a:prstGeom>
            <a:noFill/>
          </p:spPr>
        </p:pic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434" y="1494"/>
              <a:ext cx="2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l"/>
              <a:r>
                <a:rPr lang="en-US" altLang="ko-KR" sz="3600" b="1" dirty="0">
                  <a:solidFill>
                    <a:srgbClr val="FFFFFF"/>
                  </a:solidFill>
                  <a:ea typeface="HY헤드라인M" pitchFamily="18" charset="-127"/>
                </a:rPr>
                <a:t>2</a:t>
              </a:r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1454398" y="4082589"/>
            <a:ext cx="6974284" cy="601290"/>
            <a:chOff x="743" y="1821"/>
            <a:chExt cx="4252" cy="366"/>
          </a:xfrm>
        </p:grpSpPr>
        <p:sp>
          <p:nvSpPr>
            <p:cNvPr id="19" name="AutoShape 15"/>
            <p:cNvSpPr>
              <a:spLocks noChangeArrowheads="1"/>
            </p:cNvSpPr>
            <p:nvPr/>
          </p:nvSpPr>
          <p:spPr bwMode="auto">
            <a:xfrm>
              <a:off x="743" y="1821"/>
              <a:ext cx="4252" cy="36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>
                    <a:gamma/>
                    <a:shade val="69804"/>
                    <a:invGamma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3175" algn="ctr">
              <a:solidFill>
                <a:srgbClr val="B2B2B2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anchor="ctr">
              <a:spAutoFit/>
            </a:bodyPr>
            <a:lstStyle/>
            <a:p>
              <a:endParaRPr lang="ko-KR" altLang="en-US" dirty="0"/>
            </a:p>
          </p:txBody>
        </p:sp>
        <p:sp>
          <p:nvSpPr>
            <p:cNvPr id="20" name="AutoShape 16"/>
            <p:cNvSpPr>
              <a:spLocks noChangeArrowheads="1"/>
            </p:cNvSpPr>
            <p:nvPr/>
          </p:nvSpPr>
          <p:spPr bwMode="auto">
            <a:xfrm>
              <a:off x="800" y="1826"/>
              <a:ext cx="4124" cy="22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>
                    <a:alpha val="71001"/>
                  </a:srgbClr>
                </a:gs>
                <a:gs pos="100000">
                  <a:srgbClr val="FFFFFF">
                    <a:gamma/>
                    <a:shade val="94118"/>
                    <a:invGamma/>
                    <a:alpha val="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ko-KR" altLang="en-US" dirty="0"/>
            </a:p>
          </p:txBody>
        </p:sp>
      </p:grpSp>
      <p:grpSp>
        <p:nvGrpSpPr>
          <p:cNvPr id="9" name="Group 17"/>
          <p:cNvGrpSpPr>
            <a:grpSpLocks/>
          </p:cNvGrpSpPr>
          <p:nvPr/>
        </p:nvGrpSpPr>
        <p:grpSpPr bwMode="auto">
          <a:xfrm>
            <a:off x="1354385" y="4082827"/>
            <a:ext cx="635430" cy="645502"/>
            <a:chOff x="425" y="2268"/>
            <a:chExt cx="420" cy="438"/>
          </a:xfrm>
        </p:grpSpPr>
        <p:pic>
          <p:nvPicPr>
            <p:cNvPr id="22" name="Picture 18" descr="1-1-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5" y="2268"/>
              <a:ext cx="420" cy="428"/>
            </a:xfrm>
            <a:prstGeom prst="rect">
              <a:avLst/>
            </a:prstGeom>
            <a:noFill/>
          </p:spPr>
        </p:pic>
        <p:sp>
          <p:nvSpPr>
            <p:cNvPr id="23" name="Text Box 19"/>
            <p:cNvSpPr txBox="1">
              <a:spLocks noChangeArrowheads="1"/>
            </p:cNvSpPr>
            <p:nvPr/>
          </p:nvSpPr>
          <p:spPr bwMode="auto">
            <a:xfrm>
              <a:off x="434" y="2302"/>
              <a:ext cx="2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l"/>
              <a:r>
                <a:rPr lang="en-US" altLang="ko-KR" sz="3600" b="1" dirty="0">
                  <a:solidFill>
                    <a:srgbClr val="FFFFFF"/>
                  </a:solidFill>
                  <a:ea typeface="HY헤드라인M" pitchFamily="18" charset="-127"/>
                </a:rPr>
                <a:t>3</a:t>
              </a:r>
            </a:p>
          </p:txBody>
        </p:sp>
      </p:grpSp>
      <p:grpSp>
        <p:nvGrpSpPr>
          <p:cNvPr id="12" name="Group 20"/>
          <p:cNvGrpSpPr>
            <a:grpSpLocks/>
          </p:cNvGrpSpPr>
          <p:nvPr/>
        </p:nvGrpSpPr>
        <p:grpSpPr bwMode="auto">
          <a:xfrm>
            <a:off x="1486148" y="5203974"/>
            <a:ext cx="6974284" cy="601290"/>
            <a:chOff x="743" y="2451"/>
            <a:chExt cx="4252" cy="366"/>
          </a:xfrm>
        </p:grpSpPr>
        <p:sp>
          <p:nvSpPr>
            <p:cNvPr id="25" name="AutoShape 21"/>
            <p:cNvSpPr>
              <a:spLocks noChangeArrowheads="1"/>
            </p:cNvSpPr>
            <p:nvPr/>
          </p:nvSpPr>
          <p:spPr bwMode="auto">
            <a:xfrm>
              <a:off x="743" y="2451"/>
              <a:ext cx="4252" cy="36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>
                    <a:gamma/>
                    <a:shade val="69804"/>
                    <a:invGamma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3175" algn="ctr">
              <a:solidFill>
                <a:srgbClr val="B2B2B2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anchor="ctr">
              <a:spAutoFit/>
            </a:bodyPr>
            <a:lstStyle/>
            <a:p>
              <a:endParaRPr lang="ko-KR" altLang="en-US" dirty="0"/>
            </a:p>
          </p:txBody>
        </p:sp>
        <p:sp>
          <p:nvSpPr>
            <p:cNvPr id="26" name="AutoShape 22"/>
            <p:cNvSpPr>
              <a:spLocks noChangeArrowheads="1"/>
            </p:cNvSpPr>
            <p:nvPr/>
          </p:nvSpPr>
          <p:spPr bwMode="auto">
            <a:xfrm>
              <a:off x="800" y="2456"/>
              <a:ext cx="4124" cy="22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>
                    <a:alpha val="71001"/>
                  </a:srgbClr>
                </a:gs>
                <a:gs pos="100000">
                  <a:srgbClr val="FFFFFF">
                    <a:gamma/>
                    <a:shade val="94118"/>
                    <a:invGamma/>
                    <a:alpha val="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ko-KR" altLang="en-US" dirty="0"/>
            </a:p>
          </p:txBody>
        </p:sp>
      </p:grpSp>
      <p:grpSp>
        <p:nvGrpSpPr>
          <p:cNvPr id="15" name="Group 23"/>
          <p:cNvGrpSpPr>
            <a:grpSpLocks/>
          </p:cNvGrpSpPr>
          <p:nvPr/>
        </p:nvGrpSpPr>
        <p:grpSpPr bwMode="auto">
          <a:xfrm>
            <a:off x="1344859" y="5162709"/>
            <a:ext cx="633915" cy="642555"/>
            <a:chOff x="426" y="3087"/>
            <a:chExt cx="419" cy="436"/>
          </a:xfrm>
        </p:grpSpPr>
        <p:pic>
          <p:nvPicPr>
            <p:cNvPr id="28" name="Picture 24" descr="그림3"/>
            <p:cNvPicPr>
              <a:picLocks noChangeAspect="1" noChangeArrowheads="1"/>
            </p:cNvPicPr>
            <p:nvPr/>
          </p:nvPicPr>
          <p:blipFill>
            <a:blip r:embed="rId5" cstate="print">
              <a:lum bright="-6000"/>
            </a:blip>
            <a:srcRect/>
            <a:stretch>
              <a:fillRect/>
            </a:stretch>
          </p:blipFill>
          <p:spPr bwMode="auto">
            <a:xfrm>
              <a:off x="426" y="3087"/>
              <a:ext cx="419" cy="426"/>
            </a:xfrm>
            <a:prstGeom prst="rect">
              <a:avLst/>
            </a:prstGeom>
            <a:noFill/>
          </p:spPr>
        </p:pic>
        <p:sp>
          <p:nvSpPr>
            <p:cNvPr id="29" name="Text Box 25"/>
            <p:cNvSpPr txBox="1">
              <a:spLocks noChangeArrowheads="1"/>
            </p:cNvSpPr>
            <p:nvPr/>
          </p:nvSpPr>
          <p:spPr bwMode="auto">
            <a:xfrm>
              <a:off x="434" y="3119"/>
              <a:ext cx="2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l"/>
              <a:r>
                <a:rPr lang="en-US" altLang="ko-KR" sz="3600" b="1" dirty="0">
                  <a:solidFill>
                    <a:srgbClr val="FFFFFF"/>
                  </a:solidFill>
                  <a:ea typeface="HY헤드라인M" pitchFamily="18" charset="-127"/>
                </a:rPr>
                <a:t>4</a:t>
              </a:r>
            </a:p>
          </p:txBody>
        </p:sp>
      </p:grpSp>
      <p:sp>
        <p:nvSpPr>
          <p:cNvPr id="31" name="Rectangle 27"/>
          <p:cNvSpPr>
            <a:spLocks noChangeArrowheads="1"/>
          </p:cNvSpPr>
          <p:nvPr/>
        </p:nvSpPr>
        <p:spPr bwMode="gray">
          <a:xfrm>
            <a:off x="2154486" y="1975734"/>
            <a:ext cx="4765721" cy="51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ko-KR" altLang="en-US" sz="2200" dirty="0"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</p:txBody>
      </p:sp>
      <p:sp>
        <p:nvSpPr>
          <p:cNvPr id="34" name="Text Box 30"/>
          <p:cNvSpPr txBox="1">
            <a:spLocks noChangeArrowheads="1"/>
          </p:cNvSpPr>
          <p:nvPr/>
        </p:nvSpPr>
        <p:spPr bwMode="gray">
          <a:xfrm>
            <a:off x="2123728" y="1964740"/>
            <a:ext cx="6048672" cy="46166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latinLnBrk="0" hangingPunct="0">
              <a:spcBef>
                <a:spcPct val="50000"/>
              </a:spcBef>
            </a:pPr>
            <a:r>
              <a:rPr kumimoji="0" lang="ko-KR" altLang="en-US" sz="2400" dirty="0" err="1" smtClean="0">
                <a:solidFill>
                  <a:schemeClr val="tx2"/>
                </a:solidFill>
                <a:latin typeface="HY목각파임B" pitchFamily="18" charset="-127"/>
                <a:ea typeface="HY목각파임B" pitchFamily="18" charset="-127"/>
              </a:rPr>
              <a:t>하논분화구</a:t>
            </a:r>
            <a:r>
              <a:rPr kumimoji="0" lang="ko-KR" altLang="en-US" sz="2400" dirty="0" smtClean="0">
                <a:solidFill>
                  <a:schemeClr val="tx2"/>
                </a:solidFill>
                <a:latin typeface="HY목각파임B" pitchFamily="18" charset="-127"/>
                <a:ea typeface="HY목각파임B" pitchFamily="18" charset="-127"/>
              </a:rPr>
              <a:t> 복원의 의제 설정 과정과 특징</a:t>
            </a:r>
            <a:endParaRPr kumimoji="0" lang="en-US" altLang="ko-KR" sz="2400" dirty="0" smtClean="0">
              <a:solidFill>
                <a:schemeClr val="tx2"/>
              </a:solidFill>
              <a:latin typeface="HY목각파임B" pitchFamily="18" charset="-127"/>
              <a:ea typeface="HY목각파임B" pitchFamily="18" charset="-127"/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395536" y="715343"/>
            <a:ext cx="1584175" cy="769441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4400" b="1" cap="none" spc="50" dirty="0" smtClean="0">
                <a:ln w="11430"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산돌북B" pitchFamily="18" charset="-127"/>
                <a:ea typeface="산돌북B" pitchFamily="18" charset="-127"/>
              </a:rPr>
              <a:t>목 차</a:t>
            </a:r>
            <a:endParaRPr lang="en-US" altLang="ko-KR" sz="4400" b="1" cap="none" spc="50" dirty="0">
              <a:ln w="11430">
                <a:solidFill>
                  <a:schemeClr val="bg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산돌북B" pitchFamily="18" charset="-127"/>
              <a:ea typeface="산돌북B" pitchFamily="18" charset="-127"/>
            </a:endParaRPr>
          </a:p>
        </p:txBody>
      </p:sp>
      <p:sp>
        <p:nvSpPr>
          <p:cNvPr id="37" name="Text Box 30"/>
          <p:cNvSpPr txBox="1">
            <a:spLocks noChangeArrowheads="1"/>
          </p:cNvSpPr>
          <p:nvPr/>
        </p:nvSpPr>
        <p:spPr bwMode="gray">
          <a:xfrm>
            <a:off x="2163986" y="4153884"/>
            <a:ext cx="5591777" cy="46166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latinLnBrk="0" hangingPunct="0">
              <a:spcBef>
                <a:spcPct val="50000"/>
              </a:spcBef>
            </a:pPr>
            <a:r>
              <a:rPr kumimoji="0" lang="ko-KR" altLang="en-US" sz="2400" dirty="0" smtClean="0">
                <a:solidFill>
                  <a:schemeClr val="tx2"/>
                </a:solidFill>
                <a:latin typeface="HY목각파임B" pitchFamily="18" charset="-127"/>
                <a:ea typeface="HY목각파임B" pitchFamily="18" charset="-127"/>
              </a:rPr>
              <a:t>정책 성공을 </a:t>
            </a:r>
            <a:r>
              <a:rPr lang="ko-KR" altLang="en-US" sz="2400" dirty="0" smtClean="0">
                <a:solidFill>
                  <a:schemeClr val="tx2"/>
                </a:solidFill>
                <a:latin typeface="HY목각파임B" pitchFamily="18" charset="-127"/>
                <a:ea typeface="HY목각파임B" pitchFamily="18" charset="-127"/>
              </a:rPr>
              <a:t>위한 조건</a:t>
            </a:r>
            <a:endParaRPr kumimoji="0" lang="ko-KR" altLang="en-US" sz="2400" dirty="0">
              <a:solidFill>
                <a:schemeClr val="tx2"/>
              </a:solidFill>
              <a:latin typeface="HY목각파임B" pitchFamily="18" charset="-127"/>
              <a:ea typeface="HY목각파임B" pitchFamily="18" charset="-127"/>
            </a:endParaRPr>
          </a:p>
        </p:txBody>
      </p:sp>
      <p:sp>
        <p:nvSpPr>
          <p:cNvPr id="38" name="Text Box 30"/>
          <p:cNvSpPr txBox="1">
            <a:spLocks noChangeArrowheads="1"/>
          </p:cNvSpPr>
          <p:nvPr/>
        </p:nvSpPr>
        <p:spPr bwMode="gray">
          <a:xfrm>
            <a:off x="2235994" y="5278149"/>
            <a:ext cx="5591777" cy="46166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latinLnBrk="0" hangingPunct="0">
              <a:spcBef>
                <a:spcPct val="50000"/>
              </a:spcBef>
            </a:pPr>
            <a:r>
              <a:rPr kumimoji="0" lang="ko-KR" altLang="en-US" sz="2400" dirty="0" err="1" smtClean="0">
                <a:solidFill>
                  <a:schemeClr val="tx2"/>
                </a:solidFill>
                <a:latin typeface="HY목각파임B" pitchFamily="18" charset="-127"/>
                <a:ea typeface="HY목각파임B" pitchFamily="18" charset="-127"/>
              </a:rPr>
              <a:t>하논</a:t>
            </a:r>
            <a:r>
              <a:rPr kumimoji="0" lang="ko-KR" altLang="en-US" sz="2400" dirty="0" smtClean="0">
                <a:solidFill>
                  <a:schemeClr val="tx2"/>
                </a:solidFill>
                <a:latin typeface="HY목각파임B" pitchFamily="18" charset="-127"/>
                <a:ea typeface="HY목각파임B" pitchFamily="18" charset="-127"/>
              </a:rPr>
              <a:t> 복원 성공을 위한 정책적 제언</a:t>
            </a:r>
            <a:endParaRPr kumimoji="0" lang="ko-KR" altLang="en-US" sz="2400" dirty="0">
              <a:solidFill>
                <a:schemeClr val="tx2"/>
              </a:solidFill>
              <a:latin typeface="HY목각파임B" pitchFamily="18" charset="-127"/>
              <a:ea typeface="HY목각파임B" pitchFamily="18" charset="-127"/>
            </a:endParaRPr>
          </a:p>
        </p:txBody>
      </p:sp>
      <p:sp>
        <p:nvSpPr>
          <p:cNvPr id="39" name="Text Box 30"/>
          <p:cNvSpPr txBox="1">
            <a:spLocks noChangeArrowheads="1"/>
          </p:cNvSpPr>
          <p:nvPr/>
        </p:nvSpPr>
        <p:spPr bwMode="gray">
          <a:xfrm>
            <a:off x="2163986" y="3074477"/>
            <a:ext cx="6152430" cy="46166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latinLnBrk="0" hangingPunct="0">
              <a:spcBef>
                <a:spcPct val="50000"/>
              </a:spcBef>
            </a:pPr>
            <a:r>
              <a:rPr kumimoji="0" lang="ko-KR" altLang="en-US" sz="2400" dirty="0" smtClean="0">
                <a:solidFill>
                  <a:schemeClr val="tx2"/>
                </a:solidFill>
                <a:latin typeface="HY목각파임B" pitchFamily="18" charset="-127"/>
                <a:ea typeface="HY목각파임B" pitchFamily="18" charset="-127"/>
              </a:rPr>
              <a:t>정책적 관점에서의 </a:t>
            </a:r>
            <a:r>
              <a:rPr kumimoji="0" lang="ko-KR" altLang="en-US" sz="2400" dirty="0" err="1" smtClean="0">
                <a:solidFill>
                  <a:schemeClr val="tx2"/>
                </a:solidFill>
                <a:latin typeface="HY목각파임B" pitchFamily="18" charset="-127"/>
                <a:ea typeface="HY목각파임B" pitchFamily="18" charset="-127"/>
              </a:rPr>
              <a:t>하논</a:t>
            </a:r>
            <a:r>
              <a:rPr kumimoji="0" lang="ko-KR" altLang="en-US" sz="2400" dirty="0" smtClean="0">
                <a:solidFill>
                  <a:schemeClr val="tx2"/>
                </a:solidFill>
                <a:latin typeface="HY목각파임B" pitchFamily="18" charset="-127"/>
                <a:ea typeface="HY목각파임B" pitchFamily="18" charset="-127"/>
              </a:rPr>
              <a:t> 자원</a:t>
            </a:r>
            <a:r>
              <a:rPr kumimoji="0" lang="en-US" altLang="ko-KR" sz="2400" dirty="0" smtClean="0">
                <a:solidFill>
                  <a:schemeClr val="tx2"/>
                </a:solidFill>
                <a:latin typeface="HY목각파임B" pitchFamily="18" charset="-127"/>
                <a:ea typeface="HY목각파임B" pitchFamily="18" charset="-127"/>
              </a:rPr>
              <a:t>: SWOT </a:t>
            </a:r>
            <a:r>
              <a:rPr kumimoji="0" lang="ko-KR" altLang="en-US" sz="2400" dirty="0" smtClean="0">
                <a:solidFill>
                  <a:schemeClr val="tx2"/>
                </a:solidFill>
                <a:latin typeface="HY목각파임B" pitchFamily="18" charset="-127"/>
                <a:ea typeface="HY목각파임B" pitchFamily="18" charset="-127"/>
              </a:rPr>
              <a:t>분석</a:t>
            </a:r>
            <a:endParaRPr kumimoji="0" lang="ko-KR" altLang="en-US" sz="2400" dirty="0">
              <a:solidFill>
                <a:schemeClr val="tx2"/>
              </a:solidFill>
              <a:latin typeface="HY목각파임B" pitchFamily="18" charset="-127"/>
              <a:ea typeface="HY목각파임B" pitchFamily="18" charset="-127"/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0" y="6673934"/>
            <a:ext cx="9144000" cy="4571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직사각형 49"/>
          <p:cNvSpPr/>
          <p:nvPr/>
        </p:nvSpPr>
        <p:spPr>
          <a:xfrm>
            <a:off x="-2222" y="6551633"/>
            <a:ext cx="9144000" cy="4571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슬라이드 번호 개체 틀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2A436-56DC-47FE-AA75-46AB871682AF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67544" y="1700809"/>
            <a:ext cx="8208912" cy="3024335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ko-KR" altLang="en-US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Y동녘B" pitchFamily="18" charset="-127"/>
                <a:ea typeface="HY동녘B" pitchFamily="18" charset="-127"/>
              </a:rPr>
              <a:t>감사합니다</a:t>
            </a:r>
            <a:endParaRPr lang="ko-KR" altLang="en-US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HY동녘B" pitchFamily="18" charset="-127"/>
              <a:ea typeface="HY동녘B" pitchFamily="18" charset="-127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01600" y="6577013"/>
            <a:ext cx="8931275" cy="889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ko-KR" altLang="ko-KR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 descr="바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0" y="1772816"/>
            <a:ext cx="91440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그룹 10"/>
          <p:cNvGrpSpPr/>
          <p:nvPr/>
        </p:nvGrpSpPr>
        <p:grpSpPr>
          <a:xfrm>
            <a:off x="611560" y="1858002"/>
            <a:ext cx="8532440" cy="1066942"/>
            <a:chOff x="1619672" y="1858002"/>
            <a:chExt cx="8532440" cy="1066942"/>
          </a:xfrm>
        </p:grpSpPr>
        <p:sp>
          <p:nvSpPr>
            <p:cNvPr id="8" name="직사각형 7"/>
            <p:cNvSpPr/>
            <p:nvPr/>
          </p:nvSpPr>
          <p:spPr>
            <a:xfrm>
              <a:off x="1619672" y="1988840"/>
              <a:ext cx="8532440" cy="936104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3600" dirty="0" err="1" smtClean="0">
                  <a:solidFill>
                    <a:schemeClr val="tx2">
                      <a:lumMod val="50000"/>
                    </a:schemeClr>
                  </a:solidFill>
                  <a:latin typeface="HY목각파임B" pitchFamily="18" charset="-127"/>
                  <a:ea typeface="HY목각파임B" pitchFamily="18" charset="-127"/>
                </a:rPr>
                <a:t>하논분화구</a:t>
              </a:r>
              <a:r>
                <a:rPr lang="ko-KR" altLang="en-US" sz="3600" dirty="0" smtClean="0">
                  <a:solidFill>
                    <a:schemeClr val="tx2">
                      <a:lumMod val="50000"/>
                    </a:schemeClr>
                  </a:solidFill>
                  <a:latin typeface="HY목각파임B" pitchFamily="18" charset="-127"/>
                  <a:ea typeface="HY목각파임B" pitchFamily="18" charset="-127"/>
                </a:rPr>
                <a:t> 복원의</a:t>
              </a:r>
              <a:endParaRPr lang="en-US" altLang="ko-KR" sz="3600" dirty="0" smtClean="0">
                <a:solidFill>
                  <a:schemeClr val="tx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endParaRPr>
            </a:p>
            <a:p>
              <a:pPr algn="ctr"/>
              <a:r>
                <a:rPr lang="ko-KR" altLang="en-US" sz="3600" dirty="0" smtClean="0">
                  <a:solidFill>
                    <a:schemeClr val="tx2">
                      <a:lumMod val="50000"/>
                    </a:schemeClr>
                  </a:solidFill>
                  <a:latin typeface="HY목각파임B" pitchFamily="18" charset="-127"/>
                  <a:ea typeface="HY목각파임B" pitchFamily="18" charset="-127"/>
                </a:rPr>
                <a:t> 의제 설정 과정과 특징</a:t>
              </a:r>
              <a:endParaRPr lang="ko-KR" altLang="en-US" sz="3600" dirty="0">
                <a:solidFill>
                  <a:schemeClr val="tx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857436" y="1858002"/>
              <a:ext cx="842356" cy="922926"/>
              <a:chOff x="460" y="470"/>
              <a:chExt cx="420" cy="428"/>
            </a:xfrm>
          </p:grpSpPr>
          <p:pic>
            <p:nvPicPr>
              <p:cNvPr id="6" name="Picture 6" descr="1-1-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60" y="470"/>
                <a:ext cx="420" cy="428"/>
              </a:xfrm>
              <a:prstGeom prst="rect">
                <a:avLst/>
              </a:prstGeom>
              <a:noFill/>
            </p:spPr>
          </p:pic>
          <p:sp>
            <p:nvSpPr>
              <p:cNvPr id="7" name="Text Box 7"/>
              <p:cNvSpPr txBox="1">
                <a:spLocks noChangeArrowheads="1"/>
              </p:cNvSpPr>
              <p:nvPr/>
            </p:nvSpPr>
            <p:spPr bwMode="auto">
              <a:xfrm>
                <a:off x="503" y="546"/>
                <a:ext cx="32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chemeClr val="tx1"/>
                </a:outerShdw>
              </a:effec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altLang="ko-KR" sz="3600" b="1" dirty="0">
                    <a:solidFill>
                      <a:srgbClr val="FFFFFF"/>
                    </a:solidFill>
                    <a:ea typeface="HY헤드라인M" pitchFamily="18" charset="-127"/>
                  </a:rPr>
                  <a:t>1</a:t>
                </a:r>
              </a:p>
            </p:txBody>
          </p:sp>
        </p:grpSp>
      </p:grpSp>
      <p:sp>
        <p:nvSpPr>
          <p:cNvPr id="15" name="직사각형 14"/>
          <p:cNvSpPr/>
          <p:nvPr/>
        </p:nvSpPr>
        <p:spPr>
          <a:xfrm>
            <a:off x="0" y="6673934"/>
            <a:ext cx="9144000" cy="4571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-2222" y="6551633"/>
            <a:ext cx="9144000" cy="4571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슬라이드 번호 개체 틀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2A436-56DC-47FE-AA75-46AB871682AF}" type="slidenum">
              <a:rPr lang="ko-KR" altLang="en-US" smtClean="0"/>
              <a:pPr/>
              <a:t>3</a:t>
            </a:fld>
            <a:endParaRPr lang="ko-KR" altLang="en-US"/>
          </a:p>
        </p:txBody>
      </p:sp>
      <p:pic>
        <p:nvPicPr>
          <p:cNvPr id="18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18702" y="4581128"/>
            <a:ext cx="1455466" cy="8640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5519155"/>
            <a:ext cx="1426358" cy="8621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Picture 1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0870" y="5531637"/>
            <a:ext cx="1434370" cy="8496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직사각형 35"/>
          <p:cNvSpPr/>
          <p:nvPr/>
        </p:nvSpPr>
        <p:spPr>
          <a:xfrm>
            <a:off x="287016" y="188640"/>
            <a:ext cx="7309320" cy="677108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ko-KR" sz="3800" b="1" cap="none" spc="50" dirty="0" smtClean="0">
                <a:ln w="11430"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HY동녘M" pitchFamily="18" charset="-127"/>
                <a:ea typeface="HY동녘M" pitchFamily="18" charset="-127"/>
              </a:rPr>
              <a:t>1. </a:t>
            </a:r>
            <a:r>
              <a:rPr lang="ko-KR" altLang="en-US" sz="3800" b="1" cap="none" spc="50" dirty="0" smtClean="0">
                <a:ln w="11430"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HY동녘M" pitchFamily="18" charset="-127"/>
                <a:ea typeface="HY동녘M" pitchFamily="18" charset="-127"/>
              </a:rPr>
              <a:t>과정</a:t>
            </a:r>
            <a:endParaRPr lang="en-US" altLang="ko-KR" sz="3800" b="1" cap="none" spc="50" dirty="0">
              <a:ln w="11430">
                <a:solidFill>
                  <a:schemeClr val="bg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HY동녘M" pitchFamily="18" charset="-127"/>
              <a:ea typeface="HY동녘M" pitchFamily="18" charset="-127"/>
            </a:endParaRPr>
          </a:p>
        </p:txBody>
      </p:sp>
      <p:sp>
        <p:nvSpPr>
          <p:cNvPr id="48" name="Rectangle 6"/>
          <p:cNvSpPr>
            <a:spLocks noChangeArrowheads="1"/>
          </p:cNvSpPr>
          <p:nvPr/>
        </p:nvSpPr>
        <p:spPr bwMode="auto">
          <a:xfrm>
            <a:off x="107504" y="980728"/>
            <a:ext cx="8931275" cy="889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ko-KR" altLang="ko-KR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5" name="AutoShape 7"/>
          <p:cNvSpPr>
            <a:spLocks noChangeArrowheads="1"/>
          </p:cNvSpPr>
          <p:nvPr/>
        </p:nvSpPr>
        <p:spPr bwMode="auto">
          <a:xfrm>
            <a:off x="251520" y="1340768"/>
            <a:ext cx="8568952" cy="5256584"/>
          </a:xfrm>
          <a:prstGeom prst="roundRect">
            <a:avLst>
              <a:gd name="adj" fmla="val 0"/>
            </a:avLst>
          </a:prstGeom>
          <a:solidFill>
            <a:srgbClr val="99CCFF">
              <a:alpha val="30196"/>
            </a:srgbClr>
          </a:solidFill>
          <a:ln w="25400" algn="ctr">
            <a:solidFill>
              <a:srgbClr val="B3D9FF"/>
            </a:solidFill>
            <a:prstDash val="sysDot"/>
            <a:round/>
            <a:headEnd/>
            <a:tailEnd/>
          </a:ln>
        </p:spPr>
        <p:txBody>
          <a:bodyPr lIns="180000" tIns="108000" rIns="108000" bIns="108000" anchor="ctr"/>
          <a:lstStyle/>
          <a:p>
            <a:pPr>
              <a:lnSpc>
                <a:spcPct val="150000"/>
              </a:lnSpc>
            </a:pPr>
            <a:r>
              <a:rPr lang="en-US" altLang="ko-KR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1) </a:t>
            </a:r>
            <a:r>
              <a:rPr lang="ko-KR" altLang="en-US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시작 </a:t>
            </a:r>
            <a:r>
              <a:rPr lang="en-US" altLang="ko-KR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: </a:t>
            </a:r>
            <a:r>
              <a:rPr lang="ko-KR" altLang="en-US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시민과 외국학자 </a:t>
            </a:r>
          </a:p>
          <a:p>
            <a:pPr>
              <a:lnSpc>
                <a:spcPts val="3000"/>
              </a:lnSpc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000" dirty="0" err="1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하논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야구전지훈련장 활용계획 수립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서귀포시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,2002. 3)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하면서 일부 시민</a:t>
            </a:r>
            <a:endParaRPr lang="en-US" altLang="ko-KR" sz="2000" dirty="0" smtClean="0">
              <a:solidFill>
                <a:srgbClr val="003399"/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ts val="3000"/>
              </a:lnSpc>
            </a:pP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 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단체를 중심으로 관심 갖기 시작 </a:t>
            </a:r>
          </a:p>
          <a:p>
            <a:pPr>
              <a:lnSpc>
                <a:spcPts val="3000"/>
              </a:lnSpc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000" dirty="0" err="1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하논생태숲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자원복원사업 용역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서귀포시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) : 2003. 5~2005. 1</a:t>
            </a:r>
          </a:p>
          <a:p>
            <a:pPr>
              <a:lnSpc>
                <a:spcPts val="3000"/>
              </a:lnSpc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제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1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회 </a:t>
            </a:r>
            <a:r>
              <a:rPr lang="ko-KR" altLang="en-US" sz="2000" dirty="0" err="1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하논분화구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보전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·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복원 국제심포지엄 개최 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: 2004. 2. 11</a:t>
            </a:r>
          </a:p>
          <a:p>
            <a:pPr>
              <a:lnSpc>
                <a:spcPts val="3000"/>
              </a:lnSpc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제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2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회 </a:t>
            </a:r>
            <a:r>
              <a:rPr lang="ko-KR" altLang="en-US" sz="2000" dirty="0" err="1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하논습지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복원 국제심포지엄 개최 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: 2006. 1. 20</a:t>
            </a:r>
          </a:p>
          <a:p>
            <a:pPr>
              <a:lnSpc>
                <a:spcPts val="3000"/>
              </a:lnSpc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000" dirty="0" err="1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하논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토지매입비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산림청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) 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미확보로 복원사업 중단 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: 2006. 9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2) </a:t>
            </a:r>
            <a:r>
              <a:rPr lang="ko-KR" altLang="en-US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지역행정기관 서귀포시의 의제로 선정</a:t>
            </a:r>
          </a:p>
          <a:p>
            <a:pPr>
              <a:lnSpc>
                <a:spcPts val="3000"/>
              </a:lnSpc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서귀포시 정책자문기구 「비전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21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」에서 핵심과제 선정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dirty="0" err="1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하논프로젝트</a:t>
            </a:r>
            <a:endParaRPr lang="en-US" altLang="ko-KR" sz="2000" dirty="0" smtClean="0">
              <a:solidFill>
                <a:srgbClr val="003399"/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ts val="3000"/>
              </a:lnSpc>
            </a:pP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 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재추진 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: 2010. 8</a:t>
            </a:r>
          </a:p>
          <a:p>
            <a:pPr>
              <a:lnSpc>
                <a:spcPts val="3000"/>
              </a:lnSpc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제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3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회 </a:t>
            </a:r>
            <a:r>
              <a:rPr lang="ko-KR" altLang="en-US" sz="2000" dirty="0" err="1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하논분화구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복원 국제심포지엄 개최 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: 2010. 11. 26</a:t>
            </a:r>
          </a:p>
          <a:p>
            <a:pPr>
              <a:lnSpc>
                <a:spcPts val="3000"/>
              </a:lnSpc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000" dirty="0" err="1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하논분화구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복원 </a:t>
            </a:r>
            <a:r>
              <a:rPr lang="ko-KR" altLang="en-US" sz="2000" dirty="0" err="1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추진로드맵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수립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서귀포비전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21) : 2011. 1</a:t>
            </a:r>
            <a:endParaRPr lang="en-US" altLang="ko-KR" sz="2000" dirty="0">
              <a:solidFill>
                <a:srgbClr val="003399"/>
              </a:solidFill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직사각형 35"/>
          <p:cNvSpPr/>
          <p:nvPr/>
        </p:nvSpPr>
        <p:spPr>
          <a:xfrm>
            <a:off x="287016" y="188640"/>
            <a:ext cx="7309320" cy="677108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ko-KR" sz="3800" b="1" cap="none" spc="50" dirty="0" smtClean="0">
                <a:ln w="11430"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HY동녘M" pitchFamily="18" charset="-127"/>
                <a:ea typeface="HY동녘M" pitchFamily="18" charset="-127"/>
              </a:rPr>
              <a:t>1. </a:t>
            </a:r>
            <a:r>
              <a:rPr lang="ko-KR" altLang="en-US" sz="3800" b="1" cap="none" spc="50" dirty="0" smtClean="0">
                <a:ln w="11430"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HY동녘M" pitchFamily="18" charset="-127"/>
                <a:ea typeface="HY동녘M" pitchFamily="18" charset="-127"/>
              </a:rPr>
              <a:t>과정</a:t>
            </a:r>
            <a:endParaRPr lang="en-US" altLang="ko-KR" sz="3800" b="1" cap="none" spc="50" dirty="0">
              <a:ln w="11430">
                <a:solidFill>
                  <a:schemeClr val="bg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HY동녘M" pitchFamily="18" charset="-127"/>
              <a:ea typeface="HY동녘M" pitchFamily="18" charset="-127"/>
            </a:endParaRPr>
          </a:p>
        </p:txBody>
      </p:sp>
      <p:sp>
        <p:nvSpPr>
          <p:cNvPr id="48" name="Rectangle 6"/>
          <p:cNvSpPr>
            <a:spLocks noChangeArrowheads="1"/>
          </p:cNvSpPr>
          <p:nvPr/>
        </p:nvSpPr>
        <p:spPr bwMode="auto">
          <a:xfrm>
            <a:off x="107504" y="980728"/>
            <a:ext cx="8931275" cy="889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ko-KR" altLang="ko-KR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5" name="AutoShape 7"/>
          <p:cNvSpPr>
            <a:spLocks noChangeArrowheads="1"/>
          </p:cNvSpPr>
          <p:nvPr/>
        </p:nvSpPr>
        <p:spPr bwMode="auto">
          <a:xfrm>
            <a:off x="251520" y="1340768"/>
            <a:ext cx="8568952" cy="5256584"/>
          </a:xfrm>
          <a:prstGeom prst="roundRect">
            <a:avLst>
              <a:gd name="adj" fmla="val 0"/>
            </a:avLst>
          </a:prstGeom>
          <a:solidFill>
            <a:srgbClr val="99CCFF">
              <a:alpha val="30196"/>
            </a:srgbClr>
          </a:solidFill>
          <a:ln w="25400" algn="ctr">
            <a:solidFill>
              <a:srgbClr val="B3D9FF"/>
            </a:solidFill>
            <a:prstDash val="sysDot"/>
            <a:round/>
            <a:headEnd/>
            <a:tailEnd/>
          </a:ln>
        </p:spPr>
        <p:txBody>
          <a:bodyPr lIns="180000" tIns="108000" rIns="108000" bIns="108000" anchor="ctr"/>
          <a:lstStyle/>
          <a:p>
            <a:pPr>
              <a:lnSpc>
                <a:spcPct val="150000"/>
              </a:lnSpc>
            </a:pPr>
            <a:r>
              <a:rPr lang="en-US" altLang="ko-KR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3) </a:t>
            </a:r>
            <a:r>
              <a:rPr lang="ko-KR" altLang="en-US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지역 지방자치단체 제주특별자치도 의제로 선정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제주도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, IUCN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에 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2012 WCC 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대표의제 반영 건의 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: 2010. 8~9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000" dirty="0" err="1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하논분화구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복원 범국민추진위원회 발기인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(30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명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) 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대회 개최 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: 2011. 3. 26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000" dirty="0" err="1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하논분화구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복원 범국민추진위 창립준비위원회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(8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명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) 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구성 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: 2011. 4. 11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제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4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회 </a:t>
            </a:r>
            <a:r>
              <a:rPr lang="ko-KR" altLang="en-US" sz="2000" dirty="0" err="1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하논분화구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복원 국제심포지엄 개최 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: 2011. 12. 16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000" dirty="0" err="1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하논분화구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복원 범국민추진위 창립 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: 2012. 8. 3 (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예정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en-US" altLang="ko-KR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4) </a:t>
            </a:r>
            <a:r>
              <a:rPr lang="ko-KR" altLang="en-US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국제기구의 의제로 선정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2012 WCC 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공식프로그램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워크숍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) 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의제 </a:t>
            </a:r>
            <a:r>
              <a:rPr lang="ko-KR" altLang="en-US" sz="2000" dirty="0" err="1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하논분화구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선정 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: 2012. 2. 2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2012 WCC </a:t>
            </a:r>
            <a:r>
              <a:rPr lang="ko-KR" altLang="en-US" sz="2000" dirty="0" err="1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하논분화구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000" dirty="0" err="1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발의안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(Motion) 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제출 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: 2012. 5. 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직사각형 35"/>
          <p:cNvSpPr/>
          <p:nvPr/>
        </p:nvSpPr>
        <p:spPr>
          <a:xfrm>
            <a:off x="287016" y="188640"/>
            <a:ext cx="7309320" cy="677108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ko-KR" sz="3800" b="1" spc="50" dirty="0" smtClean="0">
                <a:ln w="11430"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HY동녘M" pitchFamily="18" charset="-127"/>
                <a:ea typeface="HY동녘M" pitchFamily="18" charset="-127"/>
              </a:rPr>
              <a:t>2. </a:t>
            </a:r>
            <a:r>
              <a:rPr lang="ko-KR" altLang="en-US" sz="3800" b="1" spc="50" dirty="0" smtClean="0">
                <a:ln w="11430"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HY동녘M" pitchFamily="18" charset="-127"/>
                <a:ea typeface="HY동녘M" pitchFamily="18" charset="-127"/>
              </a:rPr>
              <a:t>특징</a:t>
            </a:r>
            <a:endParaRPr lang="en-US" altLang="ko-KR" sz="3800" b="1" cap="none" spc="50" dirty="0">
              <a:ln w="11430">
                <a:solidFill>
                  <a:schemeClr val="bg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HY동녘M" pitchFamily="18" charset="-127"/>
              <a:ea typeface="HY동녘M" pitchFamily="18" charset="-127"/>
            </a:endParaRPr>
          </a:p>
        </p:txBody>
      </p:sp>
      <p:sp>
        <p:nvSpPr>
          <p:cNvPr id="48" name="Rectangle 6"/>
          <p:cNvSpPr>
            <a:spLocks noChangeArrowheads="1"/>
          </p:cNvSpPr>
          <p:nvPr/>
        </p:nvSpPr>
        <p:spPr bwMode="auto">
          <a:xfrm>
            <a:off x="107504" y="980728"/>
            <a:ext cx="8931275" cy="889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ko-KR" altLang="ko-KR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5" name="AutoShape 7"/>
          <p:cNvSpPr>
            <a:spLocks noChangeArrowheads="1"/>
          </p:cNvSpPr>
          <p:nvPr/>
        </p:nvSpPr>
        <p:spPr bwMode="auto">
          <a:xfrm>
            <a:off x="251520" y="1340768"/>
            <a:ext cx="8568952" cy="5256584"/>
          </a:xfrm>
          <a:prstGeom prst="roundRect">
            <a:avLst>
              <a:gd name="adj" fmla="val 0"/>
            </a:avLst>
          </a:prstGeom>
          <a:solidFill>
            <a:srgbClr val="99CCFF">
              <a:alpha val="30196"/>
            </a:srgbClr>
          </a:solidFill>
          <a:ln w="25400" algn="ctr">
            <a:solidFill>
              <a:srgbClr val="B3D9FF"/>
            </a:solidFill>
            <a:prstDash val="sysDot"/>
            <a:round/>
            <a:headEnd/>
            <a:tailEnd/>
          </a:ln>
        </p:spPr>
        <p:txBody>
          <a:bodyPr lIns="180000" tIns="108000" rIns="108000" bIns="108000" anchor="ctr"/>
          <a:lstStyle/>
          <a:p>
            <a:pPr>
              <a:lnSpc>
                <a:spcPct val="150000"/>
              </a:lnSpc>
            </a:pPr>
            <a:r>
              <a:rPr lang="ko-KR" altLang="en-US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문제의 접근 경로 </a:t>
            </a:r>
            <a:r>
              <a:rPr lang="en-US" altLang="ko-KR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: </a:t>
            </a:r>
            <a:r>
              <a:rPr lang="ko-KR" altLang="en-US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외부주도 모형</a:t>
            </a:r>
            <a:r>
              <a:rPr lang="en-US" altLang="ko-KR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동원형</a:t>
            </a:r>
            <a:r>
              <a:rPr lang="en-US" altLang="ko-KR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내부 </a:t>
            </a:r>
            <a:r>
              <a:rPr lang="ko-KR" altLang="en-US" sz="2400" dirty="0" err="1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접근형</a:t>
            </a:r>
            <a:endParaRPr lang="en-US" altLang="ko-KR" sz="2400" dirty="0" smtClean="0">
              <a:solidFill>
                <a:srgbClr val="FF0066"/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C00000"/>
                </a:solidFill>
                <a:latin typeface="HY강B" pitchFamily="18" charset="-127"/>
                <a:ea typeface="HY강B" pitchFamily="18" charset="-127"/>
              </a:rPr>
              <a:t> 외부 주도 모형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 - 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주민과 전문가가 주도하여 행정 및 국제기구에 의제로 설정</a:t>
            </a:r>
            <a:endParaRPr lang="en-US" altLang="ko-KR" sz="2000" dirty="0" smtClean="0">
              <a:solidFill>
                <a:srgbClr val="003399"/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- 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상향적 접근방법이라는 측면에서 가장 이상적인 접근방법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C00000"/>
                </a:solidFill>
                <a:latin typeface="HY강B" pitchFamily="18" charset="-127"/>
                <a:ea typeface="HY강B" pitchFamily="18" charset="-127"/>
              </a:rPr>
              <a:t> 많은 과정이 생략된 접근방법 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 - </a:t>
            </a:r>
            <a:r>
              <a:rPr lang="ko-KR" altLang="en-US" sz="2000" dirty="0" err="1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외부접근형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과정은 문제 ⟶ 사회문제 ⟶ 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ISSUE ⟶ 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공중의제 ⟶ 정부</a:t>
            </a:r>
            <a:endParaRPr lang="en-US" altLang="ko-KR" sz="2000" dirty="0" smtClean="0">
              <a:solidFill>
                <a:srgbClr val="003399"/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   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의제 ⟶ 국제의제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 - </a:t>
            </a:r>
            <a:r>
              <a:rPr lang="ko-KR" altLang="en-US" sz="2000" dirty="0" err="1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하논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복원의제설정과정은 사회문제에서 국제의제로 뛰어 넘음 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 - 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따라서 과정에서 갖추어져야 할 치열한 논쟁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자치단체의 의지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주민의 </a:t>
            </a:r>
            <a:endParaRPr lang="en-US" altLang="ko-KR" sz="2000" dirty="0" smtClean="0">
              <a:solidFill>
                <a:srgbClr val="003399"/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   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지지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정부의 필요성 인식 등이 생략되거나 약함</a:t>
            </a:r>
            <a:endParaRPr lang="en-US" altLang="ko-KR" sz="2000" dirty="0" smtClean="0">
              <a:solidFill>
                <a:srgbClr val="003399"/>
              </a:solidFill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직사각형 35"/>
          <p:cNvSpPr/>
          <p:nvPr/>
        </p:nvSpPr>
        <p:spPr>
          <a:xfrm>
            <a:off x="287016" y="188640"/>
            <a:ext cx="7309320" cy="677108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ko-KR" sz="3800" b="1" spc="50" dirty="0" smtClean="0">
                <a:ln w="11430"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HY동녘M" pitchFamily="18" charset="-127"/>
                <a:ea typeface="HY동녘M" pitchFamily="18" charset="-127"/>
              </a:rPr>
              <a:t>2. </a:t>
            </a:r>
            <a:r>
              <a:rPr lang="ko-KR" altLang="en-US" sz="3800" b="1" spc="50" dirty="0" smtClean="0">
                <a:ln w="11430"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HY동녘M" pitchFamily="18" charset="-127"/>
                <a:ea typeface="HY동녘M" pitchFamily="18" charset="-127"/>
              </a:rPr>
              <a:t>특징</a:t>
            </a:r>
            <a:endParaRPr lang="en-US" altLang="ko-KR" sz="3800" b="1" cap="none" spc="50" dirty="0">
              <a:ln w="11430">
                <a:solidFill>
                  <a:schemeClr val="bg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HY동녘M" pitchFamily="18" charset="-127"/>
              <a:ea typeface="HY동녘M" pitchFamily="18" charset="-127"/>
            </a:endParaRPr>
          </a:p>
        </p:txBody>
      </p:sp>
      <p:sp>
        <p:nvSpPr>
          <p:cNvPr id="48" name="Rectangle 6"/>
          <p:cNvSpPr>
            <a:spLocks noChangeArrowheads="1"/>
          </p:cNvSpPr>
          <p:nvPr/>
        </p:nvSpPr>
        <p:spPr bwMode="auto">
          <a:xfrm>
            <a:off x="107504" y="980728"/>
            <a:ext cx="8931275" cy="889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ko-KR" altLang="ko-KR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5" name="AutoShape 7"/>
          <p:cNvSpPr>
            <a:spLocks noChangeArrowheads="1"/>
          </p:cNvSpPr>
          <p:nvPr/>
        </p:nvSpPr>
        <p:spPr bwMode="auto">
          <a:xfrm>
            <a:off x="251520" y="1340768"/>
            <a:ext cx="8568952" cy="5256584"/>
          </a:xfrm>
          <a:prstGeom prst="roundRect">
            <a:avLst>
              <a:gd name="adj" fmla="val 0"/>
            </a:avLst>
          </a:prstGeom>
          <a:solidFill>
            <a:srgbClr val="99CCFF">
              <a:alpha val="30196"/>
            </a:srgbClr>
          </a:solidFill>
          <a:ln w="25400" algn="ctr">
            <a:solidFill>
              <a:srgbClr val="B3D9FF"/>
            </a:solidFill>
            <a:prstDash val="sysDot"/>
            <a:round/>
            <a:headEnd/>
            <a:tailEnd/>
          </a:ln>
        </p:spPr>
        <p:txBody>
          <a:bodyPr lIns="180000" tIns="108000" rIns="108000" bIns="108000" anchor="ctr"/>
          <a:lstStyle/>
          <a:p>
            <a:r>
              <a:rPr lang="ko-KR" altLang="en-US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정책요소로 본 특징 </a:t>
            </a:r>
            <a:r>
              <a:rPr lang="en-US" altLang="ko-KR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: </a:t>
            </a:r>
            <a:r>
              <a:rPr lang="ko-KR" altLang="en-US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목표</a:t>
            </a:r>
            <a:r>
              <a:rPr lang="en-US" altLang="ko-KR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수단</a:t>
            </a:r>
            <a:r>
              <a:rPr lang="en-US" altLang="ko-KR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4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대상집단 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C00000"/>
                </a:solidFill>
                <a:latin typeface="HY강B" pitchFamily="18" charset="-127"/>
                <a:ea typeface="HY강B" pitchFamily="18" charset="-127"/>
              </a:rPr>
              <a:t> 목표의 특징 </a:t>
            </a:r>
          </a:p>
          <a:p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- 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기존의 정책이 아닌 새로운 것을 만드는 것 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: 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창의적 목표 </a:t>
            </a:r>
          </a:p>
          <a:p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- 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이익확산은 추상적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비용부담은 구체적 </a:t>
            </a:r>
          </a:p>
          <a:p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- </a:t>
            </a:r>
            <a:r>
              <a:rPr lang="ko-KR" altLang="en-US" sz="2000" dirty="0" err="1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소결론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: 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성공실현이 험난한 목표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C00000"/>
                </a:solidFill>
                <a:latin typeface="HY강B" pitchFamily="18" charset="-127"/>
                <a:ea typeface="HY강B" pitchFamily="18" charset="-127"/>
              </a:rPr>
              <a:t> 수 단 </a:t>
            </a:r>
          </a:p>
          <a:p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- 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실질적인 수단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: </a:t>
            </a:r>
            <a:r>
              <a:rPr lang="ko-KR" altLang="en-US" sz="2000" dirty="0" err="1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보존형으로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</a:t>
            </a:r>
          </a:p>
          <a:p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- 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보조적인 수단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: 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활용형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C00000"/>
                </a:solidFill>
                <a:latin typeface="HY강B" pitchFamily="18" charset="-127"/>
                <a:ea typeface="HY강B" pitchFamily="18" charset="-127"/>
              </a:rPr>
              <a:t> 대상 집단</a:t>
            </a:r>
          </a:p>
          <a:p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- 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비용부담집단 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: 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토지소유자 및 납세자 </a:t>
            </a:r>
          </a:p>
          <a:p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 - 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수익집단 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: 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불특정 다수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C00000"/>
                </a:solidFill>
                <a:latin typeface="HY강B" pitchFamily="18" charset="-127"/>
                <a:ea typeface="HY강B" pitchFamily="18" charset="-127"/>
              </a:rPr>
              <a:t> 주도집단의 성격</a:t>
            </a:r>
          </a:p>
          <a:p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- 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성격규명은 접근수단의 유무</a:t>
            </a:r>
            <a:r>
              <a:rPr lang="en-US" altLang="ko-KR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dirty="0" smtClean="0">
                <a:solidFill>
                  <a:srgbClr val="003399"/>
                </a:solidFill>
                <a:latin typeface="HY강B" pitchFamily="18" charset="-127"/>
                <a:ea typeface="HY강B" pitchFamily="18" charset="-127"/>
              </a:rPr>
              <a:t>조직화의 정도를 가지고 구분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 descr="바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-468560" y="1844824"/>
            <a:ext cx="91440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그룹 10"/>
          <p:cNvGrpSpPr/>
          <p:nvPr/>
        </p:nvGrpSpPr>
        <p:grpSpPr>
          <a:xfrm>
            <a:off x="683568" y="1858002"/>
            <a:ext cx="7669362" cy="1066942"/>
            <a:chOff x="1619671" y="1858002"/>
            <a:chExt cx="7669362" cy="1066942"/>
          </a:xfrm>
        </p:grpSpPr>
        <p:sp>
          <p:nvSpPr>
            <p:cNvPr id="8" name="직사각형 7"/>
            <p:cNvSpPr/>
            <p:nvPr/>
          </p:nvSpPr>
          <p:spPr>
            <a:xfrm>
              <a:off x="1619671" y="1988840"/>
              <a:ext cx="7669362" cy="936104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3600" dirty="0" smtClean="0">
                  <a:solidFill>
                    <a:schemeClr val="tx2">
                      <a:lumMod val="50000"/>
                    </a:schemeClr>
                  </a:solidFill>
                  <a:latin typeface="HY목각파임B" pitchFamily="18" charset="-127"/>
                  <a:ea typeface="HY목각파임B" pitchFamily="18" charset="-127"/>
                </a:rPr>
                <a:t>    정책적 관점에서의 </a:t>
              </a:r>
              <a:r>
                <a:rPr lang="ko-KR" altLang="en-US" sz="3600" dirty="0" err="1" smtClean="0">
                  <a:solidFill>
                    <a:schemeClr val="tx2">
                      <a:lumMod val="50000"/>
                    </a:schemeClr>
                  </a:solidFill>
                  <a:latin typeface="HY목각파임B" pitchFamily="18" charset="-127"/>
                  <a:ea typeface="HY목각파임B" pitchFamily="18" charset="-127"/>
                </a:rPr>
                <a:t>하논</a:t>
              </a:r>
              <a:r>
                <a:rPr lang="ko-KR" altLang="en-US" sz="3600" dirty="0" smtClean="0">
                  <a:solidFill>
                    <a:schemeClr val="tx2">
                      <a:lumMod val="50000"/>
                    </a:schemeClr>
                  </a:solidFill>
                  <a:latin typeface="HY목각파임B" pitchFamily="18" charset="-127"/>
                  <a:ea typeface="HY목각파임B" pitchFamily="18" charset="-127"/>
                </a:rPr>
                <a:t> 자원</a:t>
              </a:r>
              <a:endParaRPr lang="en-US" altLang="ko-KR" sz="3600" dirty="0" smtClean="0">
                <a:solidFill>
                  <a:schemeClr val="tx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endParaRPr>
            </a:p>
            <a:p>
              <a:pPr algn="ctr"/>
              <a:r>
                <a:rPr lang="en-US" altLang="ko-KR" sz="3600" dirty="0" smtClean="0">
                  <a:solidFill>
                    <a:schemeClr val="tx2">
                      <a:lumMod val="50000"/>
                    </a:schemeClr>
                  </a:solidFill>
                  <a:latin typeface="HY목각파임B" pitchFamily="18" charset="-127"/>
                  <a:ea typeface="HY목각파임B" pitchFamily="18" charset="-127"/>
                </a:rPr>
                <a:t>SWOT</a:t>
              </a:r>
              <a:endParaRPr lang="ko-KR" altLang="en-US" sz="3600" dirty="0">
                <a:solidFill>
                  <a:schemeClr val="tx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857436" y="1858002"/>
              <a:ext cx="842356" cy="922926"/>
              <a:chOff x="460" y="470"/>
              <a:chExt cx="420" cy="428"/>
            </a:xfrm>
          </p:grpSpPr>
          <p:pic>
            <p:nvPicPr>
              <p:cNvPr id="6" name="Picture 6" descr="1-1-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60" y="470"/>
                <a:ext cx="420" cy="428"/>
              </a:xfrm>
              <a:prstGeom prst="rect">
                <a:avLst/>
              </a:prstGeom>
              <a:noFill/>
            </p:spPr>
          </p:pic>
          <p:sp>
            <p:nvSpPr>
              <p:cNvPr id="7" name="Text Box 7"/>
              <p:cNvSpPr txBox="1">
                <a:spLocks noChangeArrowheads="1"/>
              </p:cNvSpPr>
              <p:nvPr/>
            </p:nvSpPr>
            <p:spPr bwMode="auto">
              <a:xfrm>
                <a:off x="516" y="546"/>
                <a:ext cx="328" cy="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chemeClr val="tx1"/>
                </a:outerShdw>
              </a:effec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altLang="ko-KR" sz="3600" b="1" dirty="0" smtClean="0">
                    <a:solidFill>
                      <a:srgbClr val="FFFFFF"/>
                    </a:solidFill>
                    <a:ea typeface="HY헤드라인M" pitchFamily="18" charset="-127"/>
                  </a:rPr>
                  <a:t>2</a:t>
                </a:r>
                <a:endParaRPr lang="en-US" altLang="ko-KR" sz="3600" b="1" dirty="0">
                  <a:solidFill>
                    <a:srgbClr val="FFFFFF"/>
                  </a:solidFill>
                  <a:ea typeface="HY헤드라인M" pitchFamily="18" charset="-127"/>
                </a:endParaRPr>
              </a:p>
            </p:txBody>
          </p:sp>
        </p:grpSp>
      </p:grpSp>
      <p:sp>
        <p:nvSpPr>
          <p:cNvPr id="15" name="직사각형 14"/>
          <p:cNvSpPr/>
          <p:nvPr/>
        </p:nvSpPr>
        <p:spPr>
          <a:xfrm>
            <a:off x="0" y="6673934"/>
            <a:ext cx="9144000" cy="4571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-2222" y="6551633"/>
            <a:ext cx="9144000" cy="4571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슬라이드 번호 개체 틀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2A436-56DC-47FE-AA75-46AB871682AF}" type="slidenum">
              <a:rPr lang="ko-KR" altLang="en-US" smtClean="0"/>
              <a:pPr/>
              <a:t>8</a:t>
            </a:fld>
            <a:endParaRPr lang="ko-KR" altLang="en-US"/>
          </a:p>
        </p:txBody>
      </p:sp>
      <p:pic>
        <p:nvPicPr>
          <p:cNvPr id="18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18702" y="4581128"/>
            <a:ext cx="1455466" cy="8640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5519155"/>
            <a:ext cx="1426358" cy="8621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Picture 1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0870" y="5531637"/>
            <a:ext cx="1434370" cy="8496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6"/>
          <p:cNvSpPr>
            <a:spLocks noChangeArrowheads="1"/>
          </p:cNvSpPr>
          <p:nvPr/>
        </p:nvSpPr>
        <p:spPr bwMode="auto">
          <a:xfrm>
            <a:off x="107504" y="963836"/>
            <a:ext cx="8931275" cy="889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ko-KR" altLang="ko-KR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5" name="AutoShape 7"/>
          <p:cNvSpPr>
            <a:spLocks noChangeArrowheads="1"/>
          </p:cNvSpPr>
          <p:nvPr/>
        </p:nvSpPr>
        <p:spPr bwMode="auto">
          <a:xfrm>
            <a:off x="755576" y="1772816"/>
            <a:ext cx="3600400" cy="1800200"/>
          </a:xfrm>
          <a:prstGeom prst="roundRect">
            <a:avLst>
              <a:gd name="adj" fmla="val 0"/>
            </a:avLst>
          </a:prstGeom>
          <a:solidFill>
            <a:srgbClr val="99CCFF">
              <a:alpha val="30196"/>
            </a:srgbClr>
          </a:solidFill>
          <a:ln w="25400" algn="ctr">
            <a:solidFill>
              <a:srgbClr val="B3D9FF"/>
            </a:solidFill>
            <a:prstDash val="sysDot"/>
            <a:round/>
            <a:headEnd/>
            <a:tailEnd/>
          </a:ln>
        </p:spPr>
        <p:txBody>
          <a:bodyPr lIns="180000" tIns="108000" rIns="108000" bIns="108000" anchor="ctr"/>
          <a:lstStyle/>
          <a:p>
            <a:pPr marL="457200" indent="-457200" algn="ctr"/>
            <a:r>
              <a:rPr lang="ko-KR" altLang="en-US" sz="2200" dirty="0" smtClean="0">
                <a:solidFill>
                  <a:srgbClr val="C00000"/>
                </a:solidFill>
                <a:latin typeface="HY강B" pitchFamily="18" charset="-127"/>
                <a:ea typeface="HY강B" pitchFamily="18" charset="-127"/>
              </a:rPr>
              <a:t>희귀자원</a:t>
            </a:r>
            <a:endParaRPr lang="en-US" altLang="ko-KR" sz="2200" dirty="0" smtClean="0">
              <a:solidFill>
                <a:srgbClr val="C00000"/>
              </a:solidFill>
              <a:latin typeface="HY강B" pitchFamily="18" charset="-127"/>
              <a:ea typeface="HY강B" pitchFamily="18" charset="-127"/>
            </a:endParaRPr>
          </a:p>
          <a:p>
            <a:pPr marL="457200" indent="-457200" algn="ctr"/>
            <a:r>
              <a:rPr lang="ko-KR" altLang="en-US" sz="2200" dirty="0" smtClean="0">
                <a:solidFill>
                  <a:srgbClr val="C00000"/>
                </a:solidFill>
                <a:latin typeface="HY강B" pitchFamily="18" charset="-127"/>
                <a:ea typeface="HY강B" pitchFamily="18" charset="-127"/>
              </a:rPr>
              <a:t>보존양호</a:t>
            </a:r>
            <a:endParaRPr lang="en-US" altLang="ko-KR" sz="2200" dirty="0" smtClean="0">
              <a:solidFill>
                <a:srgbClr val="C00000"/>
              </a:solidFill>
              <a:latin typeface="HY강B" pitchFamily="18" charset="-127"/>
              <a:ea typeface="HY강B" pitchFamily="18" charset="-127"/>
            </a:endParaRPr>
          </a:p>
          <a:p>
            <a:pPr marL="457200" indent="-457200" algn="ctr"/>
            <a:r>
              <a:rPr lang="ko-KR" altLang="en-US" sz="2200" dirty="0" smtClean="0">
                <a:solidFill>
                  <a:srgbClr val="C00000"/>
                </a:solidFill>
                <a:latin typeface="HY강B" pitchFamily="18" charset="-127"/>
                <a:ea typeface="HY강B" pitchFamily="18" charset="-127"/>
              </a:rPr>
              <a:t>학술가치 양호</a:t>
            </a:r>
            <a:endParaRPr lang="en-US" altLang="ko-KR" sz="2200" dirty="0" smtClean="0">
              <a:solidFill>
                <a:srgbClr val="C00000"/>
              </a:solidFill>
              <a:latin typeface="HY강B" pitchFamily="18" charset="-127"/>
              <a:ea typeface="HY강B" pitchFamily="18" charset="-127"/>
            </a:endParaRPr>
          </a:p>
          <a:p>
            <a:pPr marL="457200" indent="-457200" algn="ctr"/>
            <a:r>
              <a:rPr lang="ko-KR" altLang="en-US" sz="2200" smtClean="0">
                <a:solidFill>
                  <a:srgbClr val="C00000"/>
                </a:solidFill>
                <a:latin typeface="HY강B" pitchFamily="18" charset="-127"/>
                <a:ea typeface="HY강B" pitchFamily="18" charset="-127"/>
              </a:rPr>
              <a:t>국제적 상징성</a:t>
            </a:r>
            <a:endParaRPr lang="en-US" altLang="ko-KR" sz="2200" dirty="0" smtClean="0">
              <a:solidFill>
                <a:srgbClr val="C00000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87016" y="188640"/>
            <a:ext cx="7309320" cy="646331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err="1" smtClean="0">
                <a:ln w="11430"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HY동녘M" pitchFamily="18" charset="-127"/>
                <a:ea typeface="HY동녘M" pitchFamily="18" charset="-127"/>
              </a:rPr>
              <a:t>하논</a:t>
            </a:r>
            <a:r>
              <a:rPr lang="ko-KR" altLang="en-US" sz="3600" b="1" spc="50" dirty="0" smtClean="0">
                <a:ln w="11430"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HY동녘M" pitchFamily="18" charset="-127"/>
                <a:ea typeface="HY동녘M" pitchFamily="18" charset="-127"/>
              </a:rPr>
              <a:t> 복원의 </a:t>
            </a:r>
            <a:r>
              <a:rPr lang="en-US" altLang="ko-KR" sz="3600" b="1" spc="50" dirty="0" smtClean="0">
                <a:ln w="11430"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HY동녘M" pitchFamily="18" charset="-127"/>
                <a:ea typeface="HY동녘M" pitchFamily="18" charset="-127"/>
              </a:rPr>
              <a:t>SWOT </a:t>
            </a:r>
            <a:r>
              <a:rPr lang="ko-KR" altLang="en-US" sz="3600" b="1" spc="50" dirty="0" smtClean="0">
                <a:ln w="11430"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HY동녘M" pitchFamily="18" charset="-127"/>
                <a:ea typeface="HY동녘M" pitchFamily="18" charset="-127"/>
              </a:rPr>
              <a:t>분석의 종합</a:t>
            </a:r>
            <a:endParaRPr lang="en-US" altLang="ko-KR" sz="3600" b="1" cap="none" spc="50" dirty="0">
              <a:ln w="11430">
                <a:solidFill>
                  <a:schemeClr val="bg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HY동녘M" pitchFamily="18" charset="-127"/>
              <a:ea typeface="HY동녘M" pitchFamily="18" charset="-127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403648" y="1196752"/>
            <a:ext cx="2448272" cy="468000"/>
          </a:xfrm>
          <a:prstGeom prst="roundRect">
            <a:avLst>
              <a:gd name="adj" fmla="val 35537"/>
            </a:avLst>
          </a:prstGeom>
          <a:solidFill>
            <a:srgbClr val="99CCFF"/>
          </a:solidFill>
          <a:ln w="38100" algn="ctr">
            <a:solidFill>
              <a:srgbClr val="B3D9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2400" dirty="0" smtClean="0">
                <a:solidFill>
                  <a:srgbClr val="00007A"/>
                </a:solidFill>
                <a:latin typeface="HY동녘M" pitchFamily="18" charset="-127"/>
                <a:ea typeface="HY동녘M" pitchFamily="18" charset="-127"/>
              </a:rPr>
              <a:t>강점</a:t>
            </a:r>
            <a:endParaRPr lang="ko-KR" altLang="en-US" sz="2400" dirty="0">
              <a:solidFill>
                <a:srgbClr val="00007A"/>
              </a:solidFill>
              <a:latin typeface="HY동녘M" pitchFamily="18" charset="-127"/>
              <a:ea typeface="HY동녘M" pitchFamily="18" charset="-127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644008" y="1772816"/>
            <a:ext cx="3600400" cy="1800200"/>
          </a:xfrm>
          <a:prstGeom prst="roundRect">
            <a:avLst>
              <a:gd name="adj" fmla="val 0"/>
            </a:avLst>
          </a:prstGeom>
          <a:solidFill>
            <a:srgbClr val="99CCFF">
              <a:alpha val="30196"/>
            </a:srgbClr>
          </a:solidFill>
          <a:ln w="25400" algn="ctr">
            <a:solidFill>
              <a:srgbClr val="B3D9FF"/>
            </a:solidFill>
            <a:prstDash val="sysDot"/>
            <a:round/>
            <a:headEnd/>
            <a:tailEnd/>
          </a:ln>
        </p:spPr>
        <p:txBody>
          <a:bodyPr lIns="180000" tIns="108000" rIns="108000" bIns="108000" anchor="ctr"/>
          <a:lstStyle/>
          <a:p>
            <a:pPr marL="457200" indent="-457200" algn="ctr"/>
            <a:r>
              <a:rPr lang="ko-KR" altLang="en-US" sz="2200" dirty="0" smtClean="0">
                <a:solidFill>
                  <a:srgbClr val="C00000"/>
                </a:solidFill>
                <a:latin typeface="HY강B" pitchFamily="18" charset="-127"/>
                <a:ea typeface="HY강B" pitchFamily="18" charset="-127"/>
              </a:rPr>
              <a:t>과다한 재정소요</a:t>
            </a:r>
            <a:endParaRPr lang="en-US" altLang="ko-KR" sz="2200" dirty="0" smtClean="0">
              <a:solidFill>
                <a:srgbClr val="C00000"/>
              </a:solidFill>
              <a:latin typeface="HY강B" pitchFamily="18" charset="-127"/>
              <a:ea typeface="HY강B" pitchFamily="18" charset="-127"/>
            </a:endParaRPr>
          </a:p>
          <a:p>
            <a:pPr marL="457200" indent="-457200" algn="ctr"/>
            <a:r>
              <a:rPr lang="ko-KR" altLang="en-US" sz="2200" dirty="0" smtClean="0">
                <a:solidFill>
                  <a:srgbClr val="C00000"/>
                </a:solidFill>
                <a:latin typeface="HY강B" pitchFamily="18" charset="-127"/>
                <a:ea typeface="HY강B" pitchFamily="18" charset="-127"/>
              </a:rPr>
              <a:t>사유재산 과다</a:t>
            </a:r>
            <a:endParaRPr lang="en-US" altLang="ko-KR" sz="2200" dirty="0" smtClean="0">
              <a:solidFill>
                <a:srgbClr val="C00000"/>
              </a:solidFill>
              <a:latin typeface="HY강B" pitchFamily="18" charset="-127"/>
              <a:ea typeface="HY강B" pitchFamily="18" charset="-127"/>
            </a:endParaRPr>
          </a:p>
          <a:p>
            <a:pPr marL="457200" indent="-457200" algn="ctr"/>
            <a:r>
              <a:rPr lang="ko-KR" altLang="en-US" sz="2200" dirty="0" smtClean="0">
                <a:solidFill>
                  <a:srgbClr val="C00000"/>
                </a:solidFill>
                <a:latin typeface="HY강B" pitchFamily="18" charset="-127"/>
                <a:ea typeface="HY강B" pitchFamily="18" charset="-127"/>
              </a:rPr>
              <a:t>정부관심 취약</a:t>
            </a:r>
            <a:endParaRPr lang="en-US" altLang="ko-KR" sz="2200" dirty="0" smtClean="0">
              <a:solidFill>
                <a:srgbClr val="C00000"/>
              </a:solidFill>
              <a:latin typeface="HY강B" pitchFamily="18" charset="-127"/>
              <a:ea typeface="HY강B" pitchFamily="18" charset="-127"/>
            </a:endParaRPr>
          </a:p>
          <a:p>
            <a:pPr marL="457200" indent="-457200" algn="ctr"/>
            <a:r>
              <a:rPr lang="ko-KR" altLang="en-US" sz="2200" dirty="0" smtClean="0">
                <a:solidFill>
                  <a:srgbClr val="C00000"/>
                </a:solidFill>
                <a:latin typeface="HY강B" pitchFamily="18" charset="-127"/>
                <a:ea typeface="HY강B" pitchFamily="18" charset="-127"/>
              </a:rPr>
              <a:t>복원기술 취약</a:t>
            </a:r>
            <a:endParaRPr lang="en-US" altLang="ko-KR" sz="2200" dirty="0" smtClean="0">
              <a:solidFill>
                <a:srgbClr val="C00000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5220072" y="1196752"/>
            <a:ext cx="2448272" cy="468000"/>
          </a:xfrm>
          <a:prstGeom prst="roundRect">
            <a:avLst>
              <a:gd name="adj" fmla="val 35537"/>
            </a:avLst>
          </a:prstGeom>
          <a:solidFill>
            <a:srgbClr val="99CCFF"/>
          </a:solidFill>
          <a:ln w="38100" algn="ctr">
            <a:solidFill>
              <a:srgbClr val="B3D9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2400" dirty="0" smtClean="0">
                <a:solidFill>
                  <a:srgbClr val="00007A"/>
                </a:solidFill>
                <a:latin typeface="HY동녘M" pitchFamily="18" charset="-127"/>
                <a:ea typeface="HY동녘M" pitchFamily="18" charset="-127"/>
              </a:rPr>
              <a:t>약점</a:t>
            </a:r>
            <a:endParaRPr lang="ko-KR" altLang="en-US" sz="2400" dirty="0">
              <a:solidFill>
                <a:srgbClr val="00007A"/>
              </a:solidFill>
              <a:latin typeface="HY동녘M" pitchFamily="18" charset="-127"/>
              <a:ea typeface="HY동녘M" pitchFamily="18" charset="-127"/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755576" y="4365104"/>
            <a:ext cx="3600400" cy="2016224"/>
          </a:xfrm>
          <a:prstGeom prst="roundRect">
            <a:avLst>
              <a:gd name="adj" fmla="val 0"/>
            </a:avLst>
          </a:prstGeom>
          <a:solidFill>
            <a:srgbClr val="99CCFF">
              <a:alpha val="30196"/>
            </a:srgbClr>
          </a:solidFill>
          <a:ln w="25400" algn="ctr">
            <a:solidFill>
              <a:srgbClr val="B3D9FF"/>
            </a:solidFill>
            <a:prstDash val="sysDot"/>
            <a:round/>
            <a:headEnd/>
            <a:tailEnd/>
          </a:ln>
        </p:spPr>
        <p:txBody>
          <a:bodyPr lIns="180000" tIns="108000" rIns="108000" bIns="108000" anchor="ctr"/>
          <a:lstStyle/>
          <a:p>
            <a:r>
              <a:rPr lang="en-US" altLang="ko-KR" sz="2000" dirty="0" smtClean="0">
                <a:solidFill>
                  <a:srgbClr val="C00000"/>
                </a:solidFill>
                <a:latin typeface="HY강B" pitchFamily="18" charset="-127"/>
                <a:ea typeface="HY강B" pitchFamily="18" charset="-127"/>
              </a:rPr>
              <a:t>WCC </a:t>
            </a:r>
            <a:r>
              <a:rPr lang="ko-KR" altLang="en-US" sz="2000" dirty="0" smtClean="0">
                <a:solidFill>
                  <a:srgbClr val="C00000"/>
                </a:solidFill>
                <a:latin typeface="HY강B" pitchFamily="18" charset="-127"/>
                <a:ea typeface="HY강B" pitchFamily="18" charset="-127"/>
              </a:rPr>
              <a:t>의제 선정 </a:t>
            </a:r>
          </a:p>
          <a:p>
            <a:r>
              <a:rPr lang="ko-KR" altLang="en-US" sz="2000" spc="-200" dirty="0" smtClean="0">
                <a:solidFill>
                  <a:srgbClr val="C00000"/>
                </a:solidFill>
                <a:latin typeface="HY강B" pitchFamily="18" charset="-127"/>
                <a:ea typeface="HY강B" pitchFamily="18" charset="-127"/>
              </a:rPr>
              <a:t>기후변화연구에 </a:t>
            </a:r>
            <a:r>
              <a:rPr lang="ko-KR" altLang="en-US" sz="2000" spc="-200" smtClean="0">
                <a:solidFill>
                  <a:srgbClr val="C00000"/>
                </a:solidFill>
                <a:latin typeface="HY강B" pitchFamily="18" charset="-127"/>
                <a:ea typeface="HY강B" pitchFamily="18" charset="-127"/>
              </a:rPr>
              <a:t>대한 관심 급증</a:t>
            </a:r>
            <a:endParaRPr lang="ko-KR" altLang="en-US" sz="2000" spc="-200" dirty="0" smtClean="0">
              <a:solidFill>
                <a:srgbClr val="C00000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smtClean="0">
                <a:solidFill>
                  <a:srgbClr val="C00000"/>
                </a:solidFill>
                <a:latin typeface="HY강B" pitchFamily="18" charset="-127"/>
                <a:ea typeface="HY강B" pitchFamily="18" charset="-127"/>
              </a:rPr>
              <a:t>정부와 지방정부정책과 일치</a:t>
            </a:r>
          </a:p>
          <a:p>
            <a:r>
              <a:rPr lang="ko-KR" altLang="en-US" sz="2000" dirty="0" smtClean="0">
                <a:solidFill>
                  <a:srgbClr val="C00000"/>
                </a:solidFill>
                <a:latin typeface="HY강B" pitchFamily="18" charset="-127"/>
                <a:ea typeface="HY강B" pitchFamily="18" charset="-127"/>
              </a:rPr>
              <a:t>특별자치도의 자율권</a:t>
            </a:r>
            <a:endParaRPr lang="en-US" altLang="ko-KR" sz="2000" dirty="0" smtClean="0">
              <a:solidFill>
                <a:srgbClr val="C00000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1331640" y="3789040"/>
            <a:ext cx="2448272" cy="468000"/>
          </a:xfrm>
          <a:prstGeom prst="roundRect">
            <a:avLst>
              <a:gd name="adj" fmla="val 35537"/>
            </a:avLst>
          </a:prstGeom>
          <a:solidFill>
            <a:srgbClr val="99CCFF"/>
          </a:solidFill>
          <a:ln w="38100" algn="ctr">
            <a:solidFill>
              <a:srgbClr val="B3D9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2400" dirty="0" smtClean="0">
                <a:solidFill>
                  <a:srgbClr val="00007A"/>
                </a:solidFill>
                <a:latin typeface="HY동녘M" pitchFamily="18" charset="-127"/>
                <a:ea typeface="HY동녘M" pitchFamily="18" charset="-127"/>
              </a:rPr>
              <a:t>기회</a:t>
            </a:r>
            <a:endParaRPr lang="ko-KR" altLang="en-US" sz="2400" dirty="0">
              <a:solidFill>
                <a:srgbClr val="00007A"/>
              </a:solidFill>
              <a:latin typeface="HY동녘M" pitchFamily="18" charset="-127"/>
              <a:ea typeface="HY동녘M" pitchFamily="18" charset="-127"/>
            </a:endParaRP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4644008" y="4365104"/>
            <a:ext cx="3600400" cy="2016224"/>
          </a:xfrm>
          <a:prstGeom prst="roundRect">
            <a:avLst>
              <a:gd name="adj" fmla="val 0"/>
            </a:avLst>
          </a:prstGeom>
          <a:solidFill>
            <a:srgbClr val="99CCFF">
              <a:alpha val="30196"/>
            </a:srgbClr>
          </a:solidFill>
          <a:ln w="25400" algn="ctr">
            <a:solidFill>
              <a:srgbClr val="B3D9FF"/>
            </a:solidFill>
            <a:prstDash val="sysDot"/>
            <a:round/>
            <a:headEnd/>
            <a:tailEnd/>
          </a:ln>
        </p:spPr>
        <p:txBody>
          <a:bodyPr lIns="180000" tIns="108000" rIns="108000" bIns="108000" anchor="ctr"/>
          <a:lstStyle/>
          <a:p>
            <a:endParaRPr lang="en-US" altLang="ko-KR" sz="2000" smtClean="0">
              <a:solidFill>
                <a:srgbClr val="C00000"/>
              </a:solidFill>
              <a:latin typeface="HY강B" pitchFamily="18" charset="-127"/>
              <a:ea typeface="HY강B" pitchFamily="18" charset="-127"/>
            </a:endParaRPr>
          </a:p>
          <a:p>
            <a:endParaRPr lang="en-US" altLang="ko-KR" sz="2000" smtClean="0">
              <a:solidFill>
                <a:srgbClr val="C00000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smtClean="0">
                <a:solidFill>
                  <a:srgbClr val="C00000"/>
                </a:solidFill>
                <a:latin typeface="HY강B" pitchFamily="18" charset="-127"/>
                <a:ea typeface="HY강B" pitchFamily="18" charset="-127"/>
              </a:rPr>
              <a:t>국가재원의 </a:t>
            </a:r>
            <a:r>
              <a:rPr lang="ko-KR" altLang="en-US" sz="2000" dirty="0" smtClean="0">
                <a:solidFill>
                  <a:srgbClr val="C00000"/>
                </a:solidFill>
                <a:latin typeface="HY강B" pitchFamily="18" charset="-127"/>
                <a:ea typeface="HY강B" pitchFamily="18" charset="-127"/>
              </a:rPr>
              <a:t>절대 부족</a:t>
            </a:r>
          </a:p>
          <a:p>
            <a:r>
              <a:rPr lang="ko-KR" altLang="en-US" sz="2000" smtClean="0">
                <a:solidFill>
                  <a:srgbClr val="C00000"/>
                </a:solidFill>
                <a:latin typeface="HY강B" pitchFamily="18" charset="-127"/>
                <a:ea typeface="HY강B" pitchFamily="18" charset="-127"/>
              </a:rPr>
              <a:t>주민반대 </a:t>
            </a:r>
            <a:r>
              <a:rPr lang="ko-KR" altLang="en-US" sz="2000" dirty="0" smtClean="0">
                <a:solidFill>
                  <a:srgbClr val="C00000"/>
                </a:solidFill>
                <a:latin typeface="HY강B" pitchFamily="18" charset="-127"/>
                <a:ea typeface="HY강B" pitchFamily="18" charset="-127"/>
              </a:rPr>
              <a:t>상존 </a:t>
            </a:r>
          </a:p>
          <a:p>
            <a:r>
              <a:rPr lang="ko-KR" altLang="en-US" sz="2000" smtClean="0">
                <a:solidFill>
                  <a:srgbClr val="C00000"/>
                </a:solidFill>
                <a:latin typeface="HY강B" pitchFamily="18" charset="-127"/>
                <a:ea typeface="HY강B" pitchFamily="18" charset="-127"/>
              </a:rPr>
              <a:t>난개발 위협</a:t>
            </a:r>
            <a:r>
              <a:rPr lang="en-US" altLang="ko-KR" sz="2000" smtClean="0">
                <a:solidFill>
                  <a:srgbClr val="C00000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smtClean="0">
                <a:solidFill>
                  <a:srgbClr val="C00000"/>
                </a:solidFill>
                <a:latin typeface="HY강B" pitchFamily="18" charset="-127"/>
                <a:ea typeface="HY강B" pitchFamily="18" charset="-127"/>
              </a:rPr>
              <a:t>방치 지속</a:t>
            </a:r>
            <a:endParaRPr lang="en-US" altLang="ko-KR" sz="2000" smtClean="0">
              <a:solidFill>
                <a:srgbClr val="C00000"/>
              </a:solidFill>
              <a:latin typeface="HY강B" pitchFamily="18" charset="-127"/>
              <a:ea typeface="HY강B" pitchFamily="18" charset="-127"/>
            </a:endParaRPr>
          </a:p>
          <a:p>
            <a:endParaRPr lang="en-US" altLang="ko-KR" sz="2000" smtClean="0">
              <a:solidFill>
                <a:srgbClr val="C00000"/>
              </a:solidFill>
              <a:latin typeface="HY강B" pitchFamily="18" charset="-127"/>
              <a:ea typeface="HY강B" pitchFamily="18" charset="-127"/>
            </a:endParaRPr>
          </a:p>
          <a:p>
            <a:endParaRPr lang="en-US" altLang="ko-KR" sz="2000" dirty="0" smtClean="0">
              <a:solidFill>
                <a:srgbClr val="C00000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5148064" y="3789040"/>
            <a:ext cx="2448272" cy="468000"/>
          </a:xfrm>
          <a:prstGeom prst="roundRect">
            <a:avLst>
              <a:gd name="adj" fmla="val 35537"/>
            </a:avLst>
          </a:prstGeom>
          <a:solidFill>
            <a:srgbClr val="99CCFF"/>
          </a:solidFill>
          <a:ln w="38100" algn="ctr">
            <a:solidFill>
              <a:srgbClr val="B3D9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2400" dirty="0" smtClean="0">
                <a:solidFill>
                  <a:srgbClr val="00007A"/>
                </a:solidFill>
                <a:latin typeface="HY동녘M" pitchFamily="18" charset="-127"/>
                <a:ea typeface="HY동녘M" pitchFamily="18" charset="-127"/>
              </a:rPr>
              <a:t>위협</a:t>
            </a:r>
            <a:endParaRPr lang="ko-KR" altLang="en-US" sz="2400" dirty="0">
              <a:solidFill>
                <a:srgbClr val="00007A"/>
              </a:solidFill>
              <a:latin typeface="HY동녘M" pitchFamily="18" charset="-127"/>
              <a:ea typeface="HY동녘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5740</TotalTime>
  <Words>929</Words>
  <Application>Microsoft Office PowerPoint</Application>
  <PresentationFormat>화면 슬라이드 쇼(4:3)</PresentationFormat>
  <Paragraphs>167</Paragraphs>
  <Slides>20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1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감사합니다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경제포럼</dc:title>
  <dc:creator>SEC</dc:creator>
  <cp:lastModifiedBy>Windows XP</cp:lastModifiedBy>
  <cp:revision>614</cp:revision>
  <dcterms:created xsi:type="dcterms:W3CDTF">2010-11-15T08:00:20Z</dcterms:created>
  <dcterms:modified xsi:type="dcterms:W3CDTF">2012-08-29T09:35:09Z</dcterms:modified>
</cp:coreProperties>
</file>